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3" r:id="rId3"/>
    <p:sldId id="259" r:id="rId4"/>
    <p:sldId id="269" r:id="rId5"/>
    <p:sldId id="274" r:id="rId6"/>
    <p:sldId id="257" r:id="rId7"/>
    <p:sldId id="268" r:id="rId8"/>
    <p:sldId id="272" r:id="rId9"/>
    <p:sldId id="261" r:id="rId10"/>
    <p:sldId id="263" r:id="rId11"/>
    <p:sldId id="271" r:id="rId12"/>
    <p:sldId id="266" r:id="rId13"/>
    <p:sldId id="275" r:id="rId14"/>
    <p:sldId id="270" r:id="rId15"/>
    <p:sldId id="265" r:id="rId16"/>
  </p:sldIdLst>
  <p:sldSz cx="10080625" cy="5670550"/>
  <p:notesSz cx="7559675" cy="106918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786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91" autoAdjust="0"/>
    <p:restoredTop sz="94660"/>
  </p:normalViewPr>
  <p:slideViewPr>
    <p:cSldViewPr snapToGrid="0">
      <p:cViewPr varScale="1">
        <p:scale>
          <a:sx n="139" d="100"/>
          <a:sy n="139" d="100"/>
        </p:scale>
        <p:origin x="240" y="126"/>
      </p:cViewPr>
      <p:guideLst>
        <p:guide orient="horz" pos="1786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>
            <a:lvl1pPr fontAlgn="auto" hangingPunct="0">
              <a:spcBef>
                <a:spcPts val="0"/>
              </a:spcBef>
              <a:spcAft>
                <a:spcPts val="0"/>
              </a:spcAft>
              <a:defRPr sz="1400" kern="0">
                <a:solidFill>
                  <a:srgbClr val="000000"/>
                </a:solidFill>
                <a:latin typeface="Liberation Sans" pitchFamily="18"/>
                <a:ea typeface="Noto Sans CJK SC Regular" pitchFamily="2"/>
                <a:cs typeface="Lohit Devanagari" pitchFamily="2"/>
              </a:defRPr>
            </a:lvl1pPr>
          </a:lstStyle>
          <a:p>
            <a:pPr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/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313" y="0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>
            <a:lvl1pPr algn="r" fontAlgn="auto" hangingPunct="0">
              <a:spcBef>
                <a:spcPts val="0"/>
              </a:spcBef>
              <a:spcAft>
                <a:spcPts val="0"/>
              </a:spcAft>
              <a:defRPr sz="1400" kern="0">
                <a:solidFill>
                  <a:srgbClr val="000000"/>
                </a:solidFill>
                <a:latin typeface="Liberation Sans" pitchFamily="18"/>
                <a:ea typeface="Noto Sans CJK SC Regular" pitchFamily="2"/>
                <a:cs typeface="Lohit Devanagari" pitchFamily="2"/>
              </a:defRPr>
            </a:lvl1pPr>
          </a:lstStyle>
          <a:p>
            <a:pPr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/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6825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>
            <a:lvl1pPr fontAlgn="auto" hangingPunct="0">
              <a:spcBef>
                <a:spcPts val="0"/>
              </a:spcBef>
              <a:spcAft>
                <a:spcPts val="0"/>
              </a:spcAft>
              <a:defRPr sz="1400" kern="0">
                <a:solidFill>
                  <a:srgbClr val="000000"/>
                </a:solidFill>
                <a:latin typeface="Liberation Sans" pitchFamily="18"/>
                <a:ea typeface="Noto Sans CJK SC Regular" pitchFamily="2"/>
                <a:cs typeface="Lohit Devanagari" pitchFamily="2"/>
              </a:defRPr>
            </a:lvl1pPr>
          </a:lstStyle>
          <a:p>
            <a:pPr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/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313" y="10156825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>
            <a:lvl1pPr algn="r" fontAlgn="auto" hangingPunct="0">
              <a:spcBef>
                <a:spcPts val="0"/>
              </a:spcBef>
              <a:spcAft>
                <a:spcPts val="0"/>
              </a:spcAft>
              <a:defRPr sz="1400" kern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28237F6-B9F3-4F5B-8CBA-2260B053BCDA}" type="slidenum">
              <a:rPr/>
              <a:pPr>
                <a:defRPr sz="14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‹#›</a:t>
            </a:fld>
            <a:endParaRPr lang="ru-RU">
              <a:latin typeface="Liberation Sans" pitchFamily="18"/>
              <a:ea typeface="Noto Sans CJK SC Regular" pitchFamily="2"/>
              <a:cs typeface="Lohit Devanagari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215900" y="812800"/>
            <a:ext cx="7127875" cy="400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ru-RU" noProof="0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313" y="0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6825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313" y="10156825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>
              <a:defRPr/>
            </a:pPr>
            <a:fld id="{EB4735D9-5409-46B1-BF93-0BB3AC06FD9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5900" indent="-215900" algn="l" rtl="0" eaLnBrk="0" fontAlgn="base" hangingPunct="0">
      <a:spcBef>
        <a:spcPct val="0"/>
      </a:spcBef>
      <a:spcAft>
        <a:spcPct val="0"/>
      </a:spcAft>
      <a:defRPr lang="ru-RU" sz="2000" kern="1200">
        <a:solidFill>
          <a:srgbClr val="000000"/>
        </a:solidFill>
        <a:latin typeface="Liberation Sans" pitchFamily="18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313" y="10156825"/>
            <a:ext cx="3281362" cy="534988"/>
          </a:xfrm>
          <a:prstGeom prst="rect">
            <a:avLst/>
          </a:prstGeom>
          <a:noFill/>
          <a:ln cap="flat">
            <a:noFill/>
          </a:ln>
        </p:spPr>
        <p:txBody>
          <a:bodyPr lIns="0" tIns="0" rIns="0" bIns="0" anchor="b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63A8457-0C4B-4881-BAA5-A9F8C2A8D58A}" type="slidenum">
              <a:rPr kern="0">
                <a:solidFill>
                  <a:srgbClr val="000000"/>
                </a:solidFill>
                <a:latin typeface="+mn-lt"/>
                <a:cs typeface="+mn-cs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</a:t>
            </a:fld>
            <a:endParaRPr lang="ru-RU" sz="1400" kern="0">
              <a:solidFill>
                <a:srgbClr val="000000"/>
              </a:solidFill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16386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2">
            <a:solidFill>
              <a:srgbClr val="3465A4"/>
            </a:solidFill>
          </a:ln>
        </p:spPr>
      </p:sp>
      <p:sp>
        <p:nvSpPr>
          <p:cNvPr id="16387" name="Заметки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/>
            <a:endParaRPr smtClean="0">
              <a:latin typeface="Liberation San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313" y="10156825"/>
            <a:ext cx="3281362" cy="534988"/>
          </a:xfrm>
          <a:prstGeom prst="rect">
            <a:avLst/>
          </a:prstGeom>
          <a:noFill/>
          <a:ln cap="flat">
            <a:noFill/>
          </a:ln>
        </p:spPr>
        <p:txBody>
          <a:bodyPr lIns="0" tIns="0" rIns="0" bIns="0" anchor="b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1B41F89-12BF-40E8-A6FD-8E8A4E637BD1}" type="slidenum">
              <a:rPr kern="0">
                <a:solidFill>
                  <a:srgbClr val="000000"/>
                </a:solidFill>
                <a:latin typeface="+mn-lt"/>
                <a:cs typeface="+mn-cs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</a:t>
            </a:fld>
            <a:endParaRPr lang="ru-RU" sz="1400" kern="0">
              <a:solidFill>
                <a:srgbClr val="000000"/>
              </a:solidFill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21506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2">
            <a:solidFill>
              <a:srgbClr val="3465A4"/>
            </a:solidFill>
          </a:ln>
        </p:spPr>
      </p:sp>
      <p:sp>
        <p:nvSpPr>
          <p:cNvPr id="21507" name="Заметки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/>
            <a:endParaRPr smtClean="0">
              <a:latin typeface="Liberation San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19458" name="Заметки 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/>
            <a:endParaRPr smtClean="0">
              <a:latin typeface="Liberation Sans"/>
            </a:endParaRPr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DFAA20-C6A6-40B1-8C50-C063E93FC608}" type="slidenum">
              <a:rPr smtClean="0">
                <a:latin typeface="Liberation Serif"/>
                <a:cs typeface="DejaVu Sans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smtClean="0">
              <a:latin typeface="Liberation Serif"/>
              <a:cs typeface="DejaVu Sans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313" y="10156825"/>
            <a:ext cx="3281362" cy="534988"/>
          </a:xfrm>
          <a:prstGeom prst="rect">
            <a:avLst/>
          </a:prstGeom>
          <a:noFill/>
          <a:ln cap="flat">
            <a:noFill/>
          </a:ln>
        </p:spPr>
        <p:txBody>
          <a:bodyPr lIns="0" tIns="0" rIns="0" bIns="0" anchor="b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0F179E9-CFDE-4BE3-9984-CFA49AF93A5A}" type="slidenum">
              <a:rPr kern="0">
                <a:solidFill>
                  <a:srgbClr val="000000"/>
                </a:solidFill>
                <a:latin typeface="+mn-lt"/>
                <a:cs typeface="+mn-cs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6</a:t>
            </a:fld>
            <a:endParaRPr lang="ru-RU" sz="1400" kern="0">
              <a:solidFill>
                <a:srgbClr val="000000"/>
              </a:solidFill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23554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2">
            <a:solidFill>
              <a:srgbClr val="3465A4"/>
            </a:solidFill>
          </a:ln>
        </p:spPr>
      </p:sp>
      <p:sp>
        <p:nvSpPr>
          <p:cNvPr id="23555" name="Заметки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/>
            <a:endParaRPr smtClean="0">
              <a:latin typeface="Liberation San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29698" name="Заметки 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/>
            <a:endParaRPr smtClean="0">
              <a:latin typeface="Liberation Sans"/>
            </a:endParaRPr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DA484A-1F08-4E56-A0DC-AC625E7850A7}" type="slidenum">
              <a:rPr smtClean="0">
                <a:latin typeface="Liberation Serif"/>
                <a:cs typeface="DejaVu Sans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smtClean="0">
              <a:latin typeface="Liberation Serif"/>
              <a:cs typeface="DejaVu Sans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2770" name="Заметки 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/>
            <a:endParaRPr lang="en-US" dirty="0" smtClean="0">
              <a:latin typeface="Liberation Sans"/>
            </a:endParaRPr>
          </a:p>
          <a:p>
            <a:pPr eaLnBrk="1"/>
            <a:endParaRPr dirty="0" smtClean="0">
              <a:latin typeface="Liberation Sans"/>
            </a:endParaRPr>
          </a:p>
        </p:txBody>
      </p:sp>
      <p:sp>
        <p:nvSpPr>
          <p:cNvPr id="3277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84202AF-7A78-48A4-96E5-E432914CCB36}" type="slidenum">
              <a:rPr smtClean="0">
                <a:latin typeface="Liberation Serif"/>
                <a:cs typeface="DejaVu Sans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smtClean="0">
              <a:latin typeface="Liberation Serif"/>
              <a:cs typeface="DejaVu Sans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ctrTitle"/>
          </p:nvPr>
        </p:nvSpPr>
        <p:spPr>
          <a:xfrm>
            <a:off x="1260472" y="928692"/>
            <a:ext cx="7559673" cy="1973266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1"/>
          </p:nvPr>
        </p:nvSpPr>
        <p:spPr>
          <a:xfrm>
            <a:off x="1260472" y="2978145"/>
            <a:ext cx="7559673" cy="1370008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6F1A3-FB92-4F1A-BCB5-2405E6DC3A4A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C90DE-5BB4-4716-AA5E-1DFD43031AB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 txBox="1">
            <a:spLocks noGrp="1"/>
          </p:cNvSpPr>
          <p:nvPr>
            <p:ph type="title" orient="vert"/>
          </p:nvPr>
        </p:nvSpPr>
        <p:spPr>
          <a:xfrm>
            <a:off x="7308854" y="225427"/>
            <a:ext cx="2266953" cy="4389440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>
          <a:xfrm>
            <a:off x="503240" y="225427"/>
            <a:ext cx="6653210" cy="438944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D0CBC-F3F0-4B54-835F-733E03AB1B9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A0267-6FC5-4519-B038-DC79A78BD42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87391" y="1414467"/>
            <a:ext cx="8694736" cy="235743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687391" y="3794129"/>
            <a:ext cx="8694736" cy="1241426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BF61B-2DD6-4123-B505-1149403EC61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idx="1"/>
          </p:nvPr>
        </p:nvSpPr>
        <p:spPr>
          <a:xfrm>
            <a:off x="503240" y="1327151"/>
            <a:ext cx="4459291" cy="328771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 txBox="1">
            <a:spLocks noGrp="1"/>
          </p:cNvSpPr>
          <p:nvPr>
            <p:ph idx="2"/>
          </p:nvPr>
        </p:nvSpPr>
        <p:spPr>
          <a:xfrm>
            <a:off x="5114925" y="1327151"/>
            <a:ext cx="4460872" cy="328771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ижний колонтитул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Номер слайда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3E1D1-59EA-48DA-9A63-A3BBFF5D3AB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93736" y="301623"/>
            <a:ext cx="8694736" cy="10969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693736" y="1390646"/>
            <a:ext cx="4265611" cy="681035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 txBox="1">
            <a:spLocks noGrp="1"/>
          </p:cNvSpPr>
          <p:nvPr>
            <p:ph idx="2"/>
          </p:nvPr>
        </p:nvSpPr>
        <p:spPr>
          <a:xfrm>
            <a:off x="693736" y="2071692"/>
            <a:ext cx="4265611" cy="304641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 txBox="1">
            <a:spLocks noGrp="1"/>
          </p:cNvSpPr>
          <p:nvPr>
            <p:ph type="body" idx="3"/>
          </p:nvPr>
        </p:nvSpPr>
        <p:spPr>
          <a:xfrm>
            <a:off x="5103815" y="1390646"/>
            <a:ext cx="4284658" cy="681035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 txBox="1">
            <a:spLocks noGrp="1"/>
          </p:cNvSpPr>
          <p:nvPr>
            <p:ph idx="4"/>
          </p:nvPr>
        </p:nvSpPr>
        <p:spPr>
          <a:xfrm>
            <a:off x="5103815" y="2071692"/>
            <a:ext cx="4284658" cy="304641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Нижний колонтитул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Номер слайда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6594F-CF5F-4A72-9F7C-0AE81F6AEDCE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Нижний колонтитул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Номер слайда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08769-6577-4D2E-BB0A-42F09BBAF20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Нижний колонтитул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Номер слайда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06E01-B8AE-4126-9D18-C12AE1F6B681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93736" y="377820"/>
            <a:ext cx="3251204" cy="1323978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idx="1"/>
          </p:nvPr>
        </p:nvSpPr>
        <p:spPr>
          <a:xfrm>
            <a:off x="4286249" y="815973"/>
            <a:ext cx="5102223" cy="40306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693736" y="1701798"/>
            <a:ext cx="3251204" cy="3151186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ижний колонтитул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Номер слайда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76962-E538-47E9-8103-DA5A5444F77E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93736" y="377820"/>
            <a:ext cx="3251204" cy="1323978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 txBox="1">
            <a:spLocks noGrp="1"/>
          </p:cNvSpPr>
          <p:nvPr>
            <p:ph type="pic" idx="1"/>
          </p:nvPr>
        </p:nvSpPr>
        <p:spPr>
          <a:xfrm>
            <a:off x="4286249" y="815973"/>
            <a:ext cx="5102223" cy="4030666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pPr lvl="0"/>
            <a:endParaRPr lang="ru-RU" noProof="0"/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693736" y="1701798"/>
            <a:ext cx="3251204" cy="3151186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ижний колонтитул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Номер слайда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B70D9-C1EF-4C39-8D34-610555D6AF2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 txBox="1">
            <a:spLocks noGrp="1"/>
          </p:cNvSpPr>
          <p:nvPr>
            <p:ph type="title"/>
          </p:nvPr>
        </p:nvSpPr>
        <p:spPr bwMode="auto">
          <a:xfrm>
            <a:off x="503238" y="225425"/>
            <a:ext cx="9072562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  <p:sp>
        <p:nvSpPr>
          <p:cNvPr id="1027" name="Текст 2"/>
          <p:cNvSpPr txBox="1">
            <a:spLocks noGrp="1"/>
          </p:cNvSpPr>
          <p:nvPr>
            <p:ph type="body" idx="1"/>
          </p:nvPr>
        </p:nvSpPr>
        <p:spPr bwMode="auto">
          <a:xfrm>
            <a:off x="503238" y="1327150"/>
            <a:ext cx="9072562" cy="328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03238" y="5165725"/>
            <a:ext cx="2349500" cy="39052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8050" y="5165725"/>
            <a:ext cx="3194050" cy="39052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227888" y="5165725"/>
            <a:ext cx="2347912" cy="39052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>
              <a:defRPr/>
            </a:pPr>
            <a:fld id="{D5712D42-6E58-43CF-BD9F-39041038A82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ru-RU" sz="3200" kern="1200">
          <a:solidFill>
            <a:srgbClr val="000000"/>
          </a:solidFill>
          <a:latin typeface="Liberation Sans" pitchFamily="1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Liberation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Liberation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Liberation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Liberation Sans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Liberation Sans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Liberation Sans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Liberation Sans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Liberation Sans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defRPr lang="ru-RU" kern="1200">
          <a:solidFill>
            <a:srgbClr val="000000"/>
          </a:solidFill>
          <a:latin typeface="Liberation Sans" pitchFamily="18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charset="0"/>
        <a:buChar char="•"/>
        <a:defRPr lang="ru-RU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charset="0"/>
        <a:buChar char="•"/>
        <a:defRPr lang="ru-RU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charset="0"/>
        <a:buChar char="•"/>
        <a:defRPr lang="ru-RU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charset="0"/>
        <a:buChar char="•"/>
        <a:defRPr lang="ru-RU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/>
            <a:r>
              <a:rPr sz="1400" smtClean="0">
                <a:latin typeface="Liberation Sans"/>
              </a:rPr>
              <a:t>«Московский физико-технический институт (государственный университет)»</a:t>
            </a:r>
            <a:br>
              <a:rPr sz="1400" smtClean="0">
                <a:latin typeface="Liberation Sans"/>
              </a:rPr>
            </a:br>
            <a:r>
              <a:rPr sz="1400" smtClean="0">
                <a:latin typeface="Liberation Sans"/>
              </a:rPr>
              <a:t>Физтех-школа радиотехники и компьютерных технологий </a:t>
            </a:r>
            <a:br>
              <a:rPr sz="1400" smtClean="0">
                <a:latin typeface="Liberation Sans"/>
              </a:rPr>
            </a:br>
            <a:r>
              <a:rPr sz="1400" smtClean="0">
                <a:latin typeface="Liberation Sans"/>
              </a:rPr>
              <a:t>Кафедра информатики и вычислительной техники</a:t>
            </a:r>
          </a:p>
        </p:txBody>
      </p:sp>
      <p:sp>
        <p:nvSpPr>
          <p:cNvPr id="15362" name="Подзаголовок 2"/>
          <p:cNvSpPr txBox="1">
            <a:spLocks noGrp="1"/>
          </p:cNvSpPr>
          <p:nvPr>
            <p:ph type="subTitle" idx="4294967295"/>
          </p:nvPr>
        </p:nvSpPr>
        <p:spPr/>
        <p:txBody>
          <a:bodyPr anchor="ctr" anchorCtr="1"/>
          <a:lstStyle/>
          <a:p>
            <a:pPr marL="0" indent="0" algn="ctr" eaLnBrk="1"/>
            <a:r>
              <a:rPr b="1" dirty="0" smtClean="0">
                <a:latin typeface="Liberation Sans"/>
              </a:rPr>
              <a:t>РАЗРАБОТКА АЛГОРИТМА МАРШРУТИЗАЦИИ В СЕТИ НА КРИСТАЛЛЕ </a:t>
            </a:r>
          </a:p>
          <a:p>
            <a:pPr marL="0" indent="0" algn="ctr" eaLnBrk="1"/>
            <a:r>
              <a:rPr b="1" dirty="0" smtClean="0">
                <a:latin typeface="Liberation Sans"/>
              </a:rPr>
              <a:t>ДЛЯ ПЕРСПЕКТИВНЫХ МИКРОПРОЦЕССОРОВ С АРХИТЕКТУРОЙ «ЭЛЬБРУС»</a:t>
            </a:r>
          </a:p>
          <a:p>
            <a:pPr marL="0" indent="0" algn="ctr" eaLnBrk="1"/>
            <a:r>
              <a:rPr sz="1500" dirty="0" smtClean="0">
                <a:latin typeface="Liberation Sans"/>
              </a:rPr>
              <a:t>(бакалаврская работа)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19588" y="5040313"/>
            <a:ext cx="3168650" cy="346075"/>
          </a:xfrm>
          <a:prstGeom prst="rect">
            <a:avLst/>
          </a:prstGeom>
          <a:noFill/>
          <a:ln cap="flat">
            <a:noFill/>
          </a:ln>
        </p:spPr>
        <p:txBody>
          <a:bodyPr wrap="none" lIns="90004" tIns="44997" rIns="90004" bIns="44997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kern="0">
                <a:solidFill>
                  <a:srgbClr val="000000"/>
                </a:solidFill>
                <a:latin typeface="Liberation Sans" pitchFamily="18"/>
                <a:ea typeface="Noto Sans CJK SC Regular" pitchFamily="2"/>
                <a:cs typeface="Lohit Devanagari" pitchFamily="2"/>
              </a:rPr>
              <a:t>Москва, 2020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32475" y="3743325"/>
            <a:ext cx="4175125" cy="603250"/>
          </a:xfrm>
          <a:prstGeom prst="rect">
            <a:avLst/>
          </a:prstGeom>
          <a:noFill/>
          <a:ln cap="flat">
            <a:noFill/>
          </a:ln>
        </p:spPr>
        <p:txBody>
          <a:bodyPr wrap="none" lIns="90004" tIns="44997" rIns="90004" bIns="44997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kern="0">
                <a:solidFill>
                  <a:srgbClr val="000000"/>
                </a:solidFill>
                <a:latin typeface="Liberation Sans" pitchFamily="18"/>
                <a:ea typeface="Noto Sans CJK SC Regular" pitchFamily="2"/>
                <a:cs typeface="Lohit Devanagari" pitchFamily="2"/>
              </a:rPr>
              <a:t>Студент: Кичин Е.А.</a:t>
            </a: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kern="0">
                <a:solidFill>
                  <a:srgbClr val="000000"/>
                </a:solidFill>
                <a:latin typeface="Liberation Sans" pitchFamily="18"/>
                <a:ea typeface="Noto Sans CJK SC Regular" pitchFamily="2"/>
                <a:cs typeface="Lohit Devanagari" pitchFamily="2"/>
              </a:rPr>
              <a:t>Научный руководитель: Кожин А.С. 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dirty="0" smtClean="0">
                <a:latin typeface="Liberation Sans"/>
              </a:rPr>
              <a:t>Формирование адреса назначения</a:t>
            </a:r>
            <a:r>
              <a:rPr lang="en-US" dirty="0" smtClean="0">
                <a:latin typeface="Liberation Sans"/>
              </a:rPr>
              <a:t/>
            </a:r>
            <a:br>
              <a:rPr lang="en-US" dirty="0" smtClean="0">
                <a:latin typeface="Liberation Sans"/>
              </a:rPr>
            </a:br>
            <a:r>
              <a:rPr lang="en-US" dirty="0" smtClean="0">
                <a:latin typeface="Liberation Sans"/>
              </a:rPr>
              <a:t>(Network Adapter)</a:t>
            </a:r>
            <a:r>
              <a:rPr dirty="0" smtClean="0">
                <a:latin typeface="Liberation Sans"/>
              </a:rPr>
              <a:t> </a:t>
            </a:r>
          </a:p>
        </p:txBody>
      </p:sp>
      <p:sp>
        <p:nvSpPr>
          <p:cNvPr id="28674" name="Объект 2"/>
          <p:cNvSpPr txBox="1">
            <a:spLocks noGrp="1"/>
          </p:cNvSpPr>
          <p:nvPr>
            <p:ph idx="1"/>
          </p:nvPr>
        </p:nvSpPr>
        <p:spPr>
          <a:xfrm>
            <a:off x="503238" y="1327150"/>
            <a:ext cx="6581775" cy="4014871"/>
          </a:xfrm>
        </p:spPr>
        <p:txBody>
          <a:bodyPr/>
          <a:lstStyle/>
          <a:p>
            <a:pPr marL="0" indent="0" eaLnBrk="1"/>
            <a:r>
              <a:rPr dirty="0" smtClean="0">
                <a:latin typeface="Liberation Sans"/>
              </a:rPr>
              <a:t>Установка производится в соответствии со значениями </a:t>
            </a:r>
            <a:r>
              <a:rPr lang="ru-RU" dirty="0" smtClean="0">
                <a:latin typeface="Liberation Sans"/>
              </a:rPr>
              <a:t>номера узла источника и номера узла получателя, указанного в метке </a:t>
            </a:r>
            <a:r>
              <a:rPr lang="en-US" dirty="0" smtClean="0">
                <a:latin typeface="Liberation Sans"/>
              </a:rPr>
              <a:t>label </a:t>
            </a:r>
            <a:r>
              <a:rPr lang="ru-RU" dirty="0" smtClean="0">
                <a:latin typeface="Liberation Sans"/>
              </a:rPr>
              <a:t>или непосредственно в пакете.</a:t>
            </a:r>
            <a:endParaRPr dirty="0" smtClean="0">
              <a:latin typeface="Liberation Sans"/>
            </a:endParaRPr>
          </a:p>
          <a:p>
            <a:pPr marL="0" indent="0" eaLnBrk="1">
              <a:buFontTx/>
              <a:buChar char="•"/>
            </a:pPr>
            <a:r>
              <a:rPr lang="en-US" dirty="0" smtClean="0">
                <a:latin typeface="Liberation Sans"/>
              </a:rPr>
              <a:t>  </a:t>
            </a:r>
            <a:r>
              <a:rPr dirty="0" smtClean="0">
                <a:latin typeface="Liberation Sans"/>
              </a:rPr>
              <a:t>Смещение по оси </a:t>
            </a:r>
            <a:r>
              <a:rPr lang="en-US" dirty="0" smtClean="0">
                <a:latin typeface="Liberation Sans"/>
              </a:rPr>
              <a:t>Z – </a:t>
            </a:r>
            <a:r>
              <a:rPr dirty="0" smtClean="0">
                <a:latin typeface="Liberation Sans"/>
              </a:rPr>
              <a:t>разница между </a:t>
            </a:r>
            <a:r>
              <a:rPr lang="en-US" dirty="0" smtClean="0">
                <a:latin typeface="Liberation Sans"/>
              </a:rPr>
              <a:t>z </a:t>
            </a:r>
            <a:r>
              <a:rPr dirty="0" smtClean="0">
                <a:latin typeface="Liberation Sans"/>
              </a:rPr>
              <a:t>координатами (номер </a:t>
            </a:r>
            <a:r>
              <a:rPr dirty="0" err="1" smtClean="0">
                <a:latin typeface="Liberation Sans"/>
              </a:rPr>
              <a:t>тайла</a:t>
            </a:r>
            <a:r>
              <a:rPr lang="en-US" dirty="0" smtClean="0">
                <a:latin typeface="Liberation Sans"/>
              </a:rPr>
              <a:t>/4</a:t>
            </a:r>
            <a:r>
              <a:rPr dirty="0" smtClean="0">
                <a:latin typeface="Liberation Sans"/>
              </a:rPr>
              <a:t>) устройства отправления и назначения ( за исключением узлов </a:t>
            </a:r>
            <a:r>
              <a:rPr lang="en-US" dirty="0" smtClean="0">
                <a:latin typeface="Liberation Sans"/>
              </a:rPr>
              <a:t>XMU_COM)</a:t>
            </a:r>
            <a:r>
              <a:rPr dirty="0" smtClean="0">
                <a:latin typeface="Liberation Sans"/>
              </a:rPr>
              <a:t>.</a:t>
            </a:r>
          </a:p>
          <a:p>
            <a:pPr marL="0" indent="0" eaLnBrk="1">
              <a:buFontTx/>
              <a:buChar char="•"/>
            </a:pPr>
            <a:r>
              <a:rPr lang="en-US" dirty="0" smtClean="0">
                <a:latin typeface="Liberation Sans"/>
              </a:rPr>
              <a:t>  </a:t>
            </a:r>
            <a:r>
              <a:rPr dirty="0" smtClean="0">
                <a:latin typeface="Liberation Sans"/>
              </a:rPr>
              <a:t>Смещение по оси </a:t>
            </a:r>
            <a:r>
              <a:rPr lang="en-US" dirty="0" smtClean="0">
                <a:latin typeface="Liberation Sans"/>
              </a:rPr>
              <a:t>X –</a:t>
            </a:r>
            <a:r>
              <a:rPr lang="ru-RU" dirty="0" smtClean="0">
                <a:latin typeface="Liberation Sans"/>
              </a:rPr>
              <a:t> </a:t>
            </a:r>
            <a:r>
              <a:rPr lang="en-US" dirty="0">
                <a:latin typeface="Liberation Sans"/>
              </a:rPr>
              <a:t>^</a:t>
            </a:r>
            <a:r>
              <a:rPr dirty="0" smtClean="0">
                <a:latin typeface="Liberation Sans"/>
              </a:rPr>
              <a:t> нулевого бита номера </a:t>
            </a:r>
            <a:r>
              <a:rPr dirty="0" err="1" smtClean="0">
                <a:latin typeface="Liberation Sans"/>
              </a:rPr>
              <a:t>тайла</a:t>
            </a:r>
            <a:r>
              <a:rPr dirty="0" smtClean="0">
                <a:latin typeface="Liberation Sans"/>
              </a:rPr>
              <a:t> источника и </a:t>
            </a:r>
            <a:r>
              <a:rPr lang="ru-RU" dirty="0" smtClean="0">
                <a:latin typeface="Liberation Sans"/>
              </a:rPr>
              <a:t>номера </a:t>
            </a:r>
            <a:r>
              <a:rPr lang="ru-RU" dirty="0" err="1" smtClean="0">
                <a:latin typeface="Liberation Sans"/>
              </a:rPr>
              <a:t>тайла</a:t>
            </a:r>
            <a:r>
              <a:rPr lang="ru-RU" dirty="0" smtClean="0">
                <a:latin typeface="Liberation Sans"/>
              </a:rPr>
              <a:t> получателя</a:t>
            </a:r>
            <a:endParaRPr dirty="0" smtClean="0">
              <a:latin typeface="Liberation Sans"/>
            </a:endParaRPr>
          </a:p>
          <a:p>
            <a:pPr marL="0" indent="0" eaLnBrk="1">
              <a:buFontTx/>
              <a:buChar char="•"/>
            </a:pPr>
            <a:r>
              <a:rPr lang="en-US" dirty="0" smtClean="0">
                <a:latin typeface="Liberation Sans"/>
              </a:rPr>
              <a:t>  </a:t>
            </a:r>
            <a:r>
              <a:rPr dirty="0" smtClean="0">
                <a:latin typeface="Liberation Sans"/>
              </a:rPr>
              <a:t>Смещение по оси У – </a:t>
            </a:r>
            <a:r>
              <a:rPr lang="ru-RU" dirty="0">
                <a:latin typeface="Liberation Sans"/>
              </a:rPr>
              <a:t>^ </a:t>
            </a:r>
            <a:r>
              <a:rPr lang="ru-RU" dirty="0" smtClean="0">
                <a:latin typeface="Liberation Sans"/>
              </a:rPr>
              <a:t>первого </a:t>
            </a:r>
            <a:r>
              <a:rPr lang="ru-RU" dirty="0">
                <a:latin typeface="Liberation Sans"/>
              </a:rPr>
              <a:t>бита номера </a:t>
            </a:r>
            <a:r>
              <a:rPr lang="ru-RU" dirty="0" err="1">
                <a:latin typeface="Liberation Sans"/>
              </a:rPr>
              <a:t>тайла</a:t>
            </a:r>
            <a:r>
              <a:rPr lang="ru-RU" dirty="0">
                <a:latin typeface="Liberation Sans"/>
              </a:rPr>
              <a:t> источника и номера </a:t>
            </a:r>
            <a:r>
              <a:rPr lang="ru-RU" dirty="0" err="1">
                <a:latin typeface="Liberation Sans"/>
              </a:rPr>
              <a:t>тайла</a:t>
            </a:r>
            <a:r>
              <a:rPr lang="ru-RU" dirty="0">
                <a:latin typeface="Liberation Sans"/>
              </a:rPr>
              <a:t> получателя</a:t>
            </a:r>
          </a:p>
          <a:p>
            <a:pPr marL="0" indent="0" eaLnBrk="1">
              <a:buFontTx/>
              <a:buChar char="•"/>
            </a:pPr>
            <a:r>
              <a:rPr lang="en-US" dirty="0" smtClean="0">
                <a:latin typeface="Liberation Sans"/>
              </a:rPr>
              <a:t>  </a:t>
            </a:r>
            <a:r>
              <a:rPr dirty="0" smtClean="0">
                <a:latin typeface="Liberation Sans"/>
              </a:rPr>
              <a:t>Устройство назначения также указано в поле </a:t>
            </a:r>
            <a:r>
              <a:rPr lang="en-US" dirty="0" smtClean="0">
                <a:latin typeface="Liberation Sans"/>
              </a:rPr>
              <a:t>label</a:t>
            </a:r>
            <a:r>
              <a:rPr lang="ru-RU" dirty="0" smtClean="0">
                <a:latin typeface="Liberation Sans"/>
              </a:rPr>
              <a:t> либо в самом пакете</a:t>
            </a:r>
            <a:endParaRPr dirty="0" smtClean="0">
              <a:latin typeface="Liberation Sans"/>
            </a:endParaRPr>
          </a:p>
          <a:p>
            <a:pPr marL="0" indent="0" eaLnBrk="1"/>
            <a:endParaRPr lang="en-US" dirty="0" smtClean="0">
              <a:latin typeface="Liberation Sans"/>
            </a:endParaRPr>
          </a:p>
          <a:p>
            <a:pPr marL="0" indent="0" eaLnBrk="1"/>
            <a:endParaRPr dirty="0" smtClean="0">
              <a:latin typeface="Liberation San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362824" y="1113780"/>
            <a:ext cx="2447131" cy="865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360048" y="2524478"/>
            <a:ext cx="2449906" cy="869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360049" y="4325938"/>
            <a:ext cx="2449906" cy="436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678" name="TextBox 7"/>
          <p:cNvSpPr txBox="1">
            <a:spLocks noChangeArrowheads="1"/>
          </p:cNvSpPr>
          <p:nvPr/>
        </p:nvSpPr>
        <p:spPr bwMode="auto">
          <a:xfrm>
            <a:off x="7293189" y="1178999"/>
            <a:ext cx="262608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Calibri" pitchFamily="34" charset="0"/>
              </a:rPr>
              <a:t>Номера узлов источника и получателя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28679" name="TextBox 8"/>
          <p:cNvSpPr txBox="1">
            <a:spLocks noChangeArrowheads="1"/>
          </p:cNvSpPr>
          <p:nvPr/>
        </p:nvSpPr>
        <p:spPr bwMode="auto">
          <a:xfrm>
            <a:off x="7648177" y="2524477"/>
            <a:ext cx="191611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dirty="0" smtClean="0">
                <a:latin typeface="Calibri" pitchFamily="34" charset="0"/>
              </a:rPr>
              <a:t>Логика формирования адреса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28680" name="TextBox 9"/>
          <p:cNvSpPr txBox="1">
            <a:spLocks noChangeArrowheads="1"/>
          </p:cNvSpPr>
          <p:nvPr/>
        </p:nvSpPr>
        <p:spPr bwMode="auto">
          <a:xfrm>
            <a:off x="7608888" y="4359275"/>
            <a:ext cx="18526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         Tid[9:0]</a:t>
            </a:r>
            <a:endParaRPr lang="ru-RU">
              <a:latin typeface="Calibri" pitchFamily="34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8448277" y="2038702"/>
            <a:ext cx="317500" cy="485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8446689" y="3569846"/>
            <a:ext cx="319088" cy="6969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 txBox="1">
            <a:spLocks noGrp="1"/>
          </p:cNvSpPr>
          <p:nvPr>
            <p:ph type="title"/>
          </p:nvPr>
        </p:nvSpPr>
        <p:spPr>
          <a:xfrm>
            <a:off x="648063" y="-104504"/>
            <a:ext cx="9072563" cy="946150"/>
          </a:xfrm>
        </p:spPr>
        <p:txBody>
          <a:bodyPr/>
          <a:lstStyle/>
          <a:p>
            <a:pPr eaLnBrk="1"/>
            <a:r>
              <a:rPr sz="2400" dirty="0" smtClean="0">
                <a:latin typeface="Liberation Sans"/>
              </a:rPr>
              <a:t>Алгоритм маршрутизации пакетов в сети</a:t>
            </a:r>
            <a:r>
              <a:rPr lang="en-US" sz="2400" dirty="0" smtClean="0">
                <a:latin typeface="Liberation Sans"/>
              </a:rPr>
              <a:t/>
            </a:r>
            <a:br>
              <a:rPr lang="en-US" sz="2400" dirty="0" smtClean="0">
                <a:latin typeface="Liberation Sans"/>
              </a:rPr>
            </a:br>
            <a:r>
              <a:rPr lang="en-US" sz="2400" dirty="0" smtClean="0">
                <a:latin typeface="Liberation Sans"/>
              </a:rPr>
              <a:t>(Router)</a:t>
            </a:r>
            <a:endParaRPr sz="2400" dirty="0" smtClean="0">
              <a:latin typeface="Liberation Sans"/>
            </a:endParaRPr>
          </a:p>
        </p:txBody>
      </p:sp>
      <p:pic>
        <p:nvPicPr>
          <p:cNvPr id="1028" name="Picture 4" descr="https://documents.app.lucidchart.com/documents/c817c55d-23d5-4e47-aae4-f324c9fd6ee6/pages/0_0?a=614&amp;x=153&amp;y=59&amp;w=1474&amp;h=777&amp;store=1&amp;accept=image%2F*&amp;auth=LCA%2041f1b4f3114fc78c4f124e3cd7711e7403cfdc26-ts%3D159298429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" y="711018"/>
            <a:ext cx="8895862" cy="4681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dirty="0" smtClean="0">
                <a:latin typeface="Liberation Sans"/>
              </a:rPr>
              <a:t>Изменение адреса после прохождения узла</a:t>
            </a:r>
            <a:r>
              <a:rPr lang="en-US" dirty="0" smtClean="0">
                <a:latin typeface="Liberation Sans"/>
              </a:rPr>
              <a:t/>
            </a:r>
            <a:br>
              <a:rPr lang="en-US" dirty="0" smtClean="0">
                <a:latin typeface="Liberation Sans"/>
              </a:rPr>
            </a:br>
            <a:r>
              <a:rPr lang="en-US" dirty="0" smtClean="0">
                <a:latin typeface="Liberation Sans"/>
              </a:rPr>
              <a:t>(Address change module)</a:t>
            </a:r>
            <a:endParaRPr dirty="0" smtClean="0">
              <a:latin typeface="Liberation San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680357"/>
              </p:ext>
            </p:extLst>
          </p:nvPr>
        </p:nvGraphicFramePr>
        <p:xfrm>
          <a:off x="503238" y="1592263"/>
          <a:ext cx="9071644" cy="3347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58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5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9542">
                <a:tc>
                  <a:txBody>
                    <a:bodyPr/>
                    <a:lstStyle/>
                    <a:p>
                      <a:r>
                        <a:rPr lang="ru-RU" dirty="0" smtClean="0"/>
                        <a:t>Направление движения</a:t>
                      </a:r>
                      <a:r>
                        <a:rPr lang="ru-RU" baseline="0" dirty="0" smtClean="0"/>
                        <a:t> пакета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Изменение адреса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4366"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err="1" smtClean="0"/>
                        <a:t>T</a:t>
                      </a:r>
                      <a:r>
                        <a:rPr lang="en-US" dirty="0" err="1" smtClean="0"/>
                        <a:t>id</a:t>
                      </a:r>
                      <a:r>
                        <a:rPr lang="en-US" dirty="0" smtClean="0"/>
                        <a:t>[3:0]</a:t>
                      </a:r>
                      <a:r>
                        <a:rPr lang="en-US" baseline="0" dirty="0" smtClean="0"/>
                        <a:t> &gt;&gt; 1</a:t>
                      </a: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Tid</a:t>
                      </a:r>
                      <a:r>
                        <a:rPr lang="en-US" dirty="0" smtClean="0"/>
                        <a:t>[4] =  </a:t>
                      </a:r>
                      <a:r>
                        <a:rPr lang="en-US" dirty="0" err="1" smtClean="0"/>
                        <a:t>Tid</a:t>
                      </a:r>
                      <a:r>
                        <a:rPr lang="en-US" dirty="0" smtClean="0"/>
                        <a:t>[0]</a:t>
                      </a:r>
                      <a:r>
                        <a:rPr lang="en-US" baseline="0" dirty="0" smtClean="0"/>
                        <a:t> ? </a:t>
                      </a:r>
                      <a:r>
                        <a:rPr lang="en-US" baseline="0" dirty="0" err="1" smtClean="0"/>
                        <a:t>Tid</a:t>
                      </a:r>
                      <a:r>
                        <a:rPr lang="en-US" baseline="0" dirty="0" smtClean="0"/>
                        <a:t>[4] : </a:t>
                      </a:r>
                      <a:r>
                        <a:rPr lang="ru-RU" dirty="0" smtClean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5371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</a:t>
                      </a:r>
                      <a:r>
                        <a:rPr lang="ru-RU" dirty="0" err="1" smtClean="0"/>
                        <a:t>id</a:t>
                      </a:r>
                      <a:r>
                        <a:rPr lang="ru-RU" dirty="0" smtClean="0"/>
                        <a:t> [5] </a:t>
                      </a:r>
                      <a:r>
                        <a:rPr lang="en-US" dirty="0" smtClean="0"/>
                        <a:t>=</a:t>
                      </a:r>
                      <a:r>
                        <a:rPr lang="ru-RU" dirty="0" smtClean="0"/>
                        <a:t>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7486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</a:t>
                      </a:r>
                      <a:r>
                        <a:rPr lang="ru-RU" dirty="0" err="1" smtClean="0"/>
                        <a:t>id</a:t>
                      </a:r>
                      <a:r>
                        <a:rPr lang="ru-RU" dirty="0" smtClean="0"/>
                        <a:t> [</a:t>
                      </a:r>
                      <a:r>
                        <a:rPr lang="en-US" dirty="0" smtClean="0"/>
                        <a:t>6</a:t>
                      </a:r>
                      <a:r>
                        <a:rPr lang="ru-RU" dirty="0" smtClean="0"/>
                        <a:t>] </a:t>
                      </a:r>
                      <a:r>
                        <a:rPr lang="en-US" dirty="0" smtClean="0"/>
                        <a:t>=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dirty="0" smtClean="0"/>
                        <a:t>0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120">
                <a:tc>
                  <a:txBody>
                    <a:bodyPr/>
                    <a:lstStyle/>
                    <a:p>
                      <a:r>
                        <a:rPr lang="en-US" dirty="0" smtClean="0"/>
                        <a:t>L3</a:t>
                      </a:r>
                      <a:r>
                        <a:rPr lang="en-US" baseline="0" dirty="0" smtClean="0"/>
                        <a:t> / core / HMU / XMU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</a:t>
                      </a:r>
                      <a:r>
                        <a:rPr lang="ru-RU" dirty="0" err="1" smtClean="0"/>
                        <a:t>id</a:t>
                      </a:r>
                      <a:r>
                        <a:rPr lang="ru-RU" dirty="0" smtClean="0"/>
                        <a:t>[9 : 7] остаются неизменными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Реализованные </a:t>
            </a:r>
            <a:r>
              <a:rPr lang="en-US" dirty="0" smtClean="0"/>
              <a:t>RTL </a:t>
            </a:r>
            <a:r>
              <a:rPr lang="ru-RU" dirty="0" smtClean="0"/>
              <a:t>модули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7524" y="1173163"/>
            <a:ext cx="2508094" cy="1168543"/>
          </a:xfrm>
        </p:spPr>
        <p:txBody>
          <a:bodyPr/>
          <a:lstStyle/>
          <a:p>
            <a:r>
              <a:rPr lang="ru-RU" sz="1600" dirty="0" smtClean="0"/>
              <a:t>Новые модули:</a:t>
            </a:r>
            <a:endParaRPr lang="ru-RU" sz="1600" dirty="0"/>
          </a:p>
          <a:p>
            <a:pPr lvl="1"/>
            <a:r>
              <a:rPr lang="en-US" sz="1200" dirty="0" err="1">
                <a:solidFill>
                  <a:schemeClr val="accent6"/>
                </a:solidFill>
              </a:rPr>
              <a:t>Ocn_router_tid_install.v</a:t>
            </a:r>
            <a:endParaRPr lang="ru-RU" sz="1200" dirty="0">
              <a:solidFill>
                <a:schemeClr val="accent6"/>
              </a:solidFill>
            </a:endParaRPr>
          </a:p>
          <a:p>
            <a:pPr lvl="1"/>
            <a:r>
              <a:rPr lang="en-US" sz="1200" dirty="0" err="1">
                <a:solidFill>
                  <a:schemeClr val="accent6"/>
                </a:solidFill>
              </a:rPr>
              <a:t>Hmu_tid_install.v</a:t>
            </a:r>
            <a:endParaRPr lang="ru-RU" sz="1200" dirty="0">
              <a:solidFill>
                <a:schemeClr val="accent6"/>
              </a:solidFill>
            </a:endParaRPr>
          </a:p>
          <a:p>
            <a:pPr lvl="1"/>
            <a:r>
              <a:rPr lang="en-US" sz="1200" dirty="0" err="1" smtClean="0">
                <a:solidFill>
                  <a:schemeClr val="accent6"/>
                </a:solidFill>
              </a:rPr>
              <a:t>Xmu_tid_install.v</a:t>
            </a:r>
            <a:endParaRPr lang="en-US" sz="1200" dirty="0" smtClean="0">
              <a:solidFill>
                <a:schemeClr val="accent6"/>
              </a:solidFill>
            </a:endParaRPr>
          </a:p>
          <a:p>
            <a:pPr lvl="1"/>
            <a:r>
              <a:rPr lang="en-US" sz="1200" dirty="0" err="1" smtClean="0">
                <a:solidFill>
                  <a:schemeClr val="accent6"/>
                </a:solidFill>
              </a:rPr>
              <a:t>Ocn_intfifo_tid_change.v</a:t>
            </a:r>
            <a:endParaRPr lang="ru-RU" sz="1200" dirty="0">
              <a:solidFill>
                <a:schemeClr val="accent6"/>
              </a:solidFill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35682" y="2853967"/>
            <a:ext cx="396698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Ocn_bank_na</a:t>
            </a:r>
            <a:r>
              <a:rPr lang="en-US" sz="1200" dirty="0"/>
              <a:t>:</a:t>
            </a:r>
            <a:endParaRPr lang="ru-RU" sz="1200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rgbClr val="FF0000"/>
                </a:solidFill>
              </a:rPr>
              <a:t>Ocn_bank_ack_router.v</a:t>
            </a:r>
            <a:endParaRPr lang="ru-RU" sz="1200" dirty="0">
              <a:solidFill>
                <a:srgbClr val="FF0000"/>
              </a:solidFill>
            </a:endParaRP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rgbClr val="FF0000"/>
                </a:solidFill>
              </a:rPr>
              <a:t>Ocn_bank_datr_router.v</a:t>
            </a:r>
            <a:endParaRPr lang="ru-RU" sz="1200" dirty="0">
              <a:solidFill>
                <a:srgbClr val="FF0000"/>
              </a:solidFill>
            </a:endParaRP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rgbClr val="FF0000"/>
                </a:solidFill>
              </a:rPr>
              <a:t>Ocn_bank_hack_router.v</a:t>
            </a:r>
            <a:endParaRPr lang="ru-RU" sz="1200" dirty="0">
              <a:solidFill>
                <a:srgbClr val="FF0000"/>
              </a:solidFill>
            </a:endParaRP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rgbClr val="FF0000"/>
                </a:solidFill>
              </a:rPr>
              <a:t>Ocn_bank_irq_router.v</a:t>
            </a:r>
            <a:endParaRPr lang="ru-RU" sz="1200" dirty="0">
              <a:solidFill>
                <a:srgbClr val="FF0000"/>
              </a:solidFill>
            </a:endParaRP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rgbClr val="FF0000"/>
                </a:solidFill>
              </a:rPr>
              <a:t>Ocn_bank_rls_router.v</a:t>
            </a:r>
            <a:endParaRPr lang="ru-RU" sz="1200" dirty="0" smtClean="0">
              <a:solidFill>
                <a:srgbClr val="FF0000"/>
              </a:solidFill>
            </a:endParaRPr>
          </a:p>
          <a:p>
            <a:pPr lvl="2"/>
            <a:endParaRPr lang="ru-RU" sz="1200" dirty="0">
              <a:solidFill>
                <a:srgbClr val="FF0000"/>
              </a:solidFill>
            </a:endParaRPr>
          </a:p>
          <a:p>
            <a:r>
              <a:rPr lang="en-US" sz="1400" dirty="0" err="1"/>
              <a:t>Ocn_core_na</a:t>
            </a:r>
            <a:r>
              <a:rPr lang="en-US" sz="1400" dirty="0"/>
              <a:t>:</a:t>
            </a:r>
            <a:endParaRPr lang="ru-RU" sz="1400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rgbClr val="FF0000"/>
                </a:solidFill>
              </a:rPr>
              <a:t>Ocn_core_ack_router.v</a:t>
            </a:r>
            <a:endParaRPr lang="ru-RU" sz="1200" dirty="0">
              <a:solidFill>
                <a:srgbClr val="FF0000"/>
              </a:solidFill>
            </a:endParaRP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rgbClr val="FF0000"/>
                </a:solidFill>
              </a:rPr>
              <a:t>Ocn_core_datw_router.v</a:t>
            </a:r>
            <a:endParaRPr lang="ru-RU" sz="1200" dirty="0">
              <a:solidFill>
                <a:srgbClr val="FF0000"/>
              </a:solidFill>
            </a:endParaRP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rgbClr val="FF0000"/>
                </a:solidFill>
              </a:rPr>
              <a:t>Ocn_core_hack_router.v</a:t>
            </a:r>
            <a:endParaRPr lang="ru-RU" sz="1200" dirty="0">
              <a:solidFill>
                <a:srgbClr val="FF0000"/>
              </a:solidFill>
            </a:endParaRP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rgbClr val="FF0000"/>
                </a:solidFill>
              </a:rPr>
              <a:t>Ocn_core_irq_router.v</a:t>
            </a:r>
            <a:endParaRPr lang="ru-RU" sz="1200" dirty="0">
              <a:solidFill>
                <a:srgbClr val="FF0000"/>
              </a:solidFill>
            </a:endParaRP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rgbClr val="FF0000"/>
                </a:solidFill>
              </a:rPr>
              <a:t>Ocn_core_rls_router.v</a:t>
            </a:r>
            <a:endParaRPr lang="ru-RU" sz="1200" dirty="0" smtClean="0">
              <a:solidFill>
                <a:srgbClr val="FF0000"/>
              </a:solidFill>
            </a:endParaRPr>
          </a:p>
          <a:p>
            <a:pPr lvl="2"/>
            <a:endParaRPr lang="ru-RU" sz="1200" dirty="0" smtClean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1777" y="2341706"/>
            <a:ext cx="3630099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Измененные модули:</a:t>
            </a:r>
          </a:p>
          <a:p>
            <a:endParaRPr lang="ru-RU" sz="1600" dirty="0" smtClean="0"/>
          </a:p>
          <a:p>
            <a:r>
              <a:rPr lang="en-US" sz="1400" dirty="0" err="1" smtClean="0"/>
              <a:t>Ocn_common</a:t>
            </a:r>
            <a:r>
              <a:rPr lang="en-US" sz="1400" dirty="0" smtClean="0"/>
              <a:t>:</a:t>
            </a:r>
            <a:endParaRPr lang="ru-RU" sz="1400" dirty="0" smtClean="0"/>
          </a:p>
          <a:p>
            <a:endParaRPr lang="ru-RU" sz="8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</a:rPr>
              <a:t>Ocn_intfifo_5way_1hot.v</a:t>
            </a:r>
            <a:endParaRPr lang="ru-RU" sz="1200" dirty="0">
              <a:solidFill>
                <a:srgbClr val="FF0000"/>
              </a:solidFill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</a:rPr>
              <a:t>Ocn_intfifo_5way_1hot_XMU.v</a:t>
            </a:r>
            <a:endParaRPr lang="ru-RU" sz="1200" dirty="0">
              <a:solidFill>
                <a:srgbClr val="FF0000"/>
              </a:solidFill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</a:rPr>
              <a:t>Ocn_intfifo_5way_2hot_burst_bp.v</a:t>
            </a:r>
            <a:endParaRPr lang="ru-RU" sz="1200" dirty="0">
              <a:solidFill>
                <a:srgbClr val="FF0000"/>
              </a:solidFill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</a:rPr>
              <a:t>Ocn_intfifo_5way_5hot.v</a:t>
            </a:r>
            <a:endParaRPr lang="ru-RU" sz="1200" dirty="0">
              <a:solidFill>
                <a:srgbClr val="FF0000"/>
              </a:solidFill>
            </a:endParaRPr>
          </a:p>
          <a:p>
            <a:r>
              <a:rPr lang="en-US" sz="800" dirty="0"/>
              <a:t> </a:t>
            </a:r>
            <a:endParaRPr lang="ru-RU" sz="800" dirty="0" smtClean="0"/>
          </a:p>
          <a:p>
            <a:endParaRPr lang="ru-RU" sz="800" dirty="0"/>
          </a:p>
          <a:p>
            <a:r>
              <a:rPr lang="en-US" sz="1400" dirty="0" err="1" smtClean="0"/>
              <a:t>Ocn_HMU_na</a:t>
            </a:r>
            <a:r>
              <a:rPr lang="ru-RU" sz="1400" dirty="0"/>
              <a:t>:</a:t>
            </a:r>
            <a:endParaRPr lang="ru-RU" sz="800" dirty="0" smtClean="0"/>
          </a:p>
          <a:p>
            <a:endParaRPr lang="ru-RU" sz="80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rgbClr val="FF0000"/>
                </a:solidFill>
              </a:rPr>
              <a:t>Ocn_hmu_datr_router.v</a:t>
            </a:r>
            <a:endParaRPr lang="ru-RU" sz="1200" dirty="0" smtClean="0">
              <a:solidFill>
                <a:srgbClr val="FF0000"/>
              </a:solidFill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rgbClr val="FF0000"/>
                </a:solidFill>
              </a:rPr>
              <a:t>Ocn_hmu_hack_router.v</a:t>
            </a:r>
            <a:endParaRPr lang="ru-RU" sz="1200" dirty="0" smtClean="0">
              <a:solidFill>
                <a:srgbClr val="FF0000"/>
              </a:solidFill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rgbClr val="FF0000"/>
                </a:solidFill>
              </a:rPr>
              <a:t>Ocn_hmu_rls_router.v</a:t>
            </a:r>
            <a:endParaRPr lang="ru-RU" sz="1200" dirty="0">
              <a:solidFill>
                <a:srgbClr val="FF0000"/>
              </a:solidFill>
            </a:endParaRPr>
          </a:p>
          <a:p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998678" y="2629601"/>
            <a:ext cx="296828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endParaRPr lang="ru-RU" sz="1200" dirty="0">
              <a:solidFill>
                <a:srgbClr val="FF0000"/>
              </a:solidFill>
            </a:endParaRPr>
          </a:p>
          <a:p>
            <a:r>
              <a:rPr lang="en-US" sz="1400" dirty="0" err="1"/>
              <a:t>Ocn_XMU_na</a:t>
            </a:r>
            <a:r>
              <a:rPr lang="en-US" sz="1400" dirty="0"/>
              <a:t>:</a:t>
            </a:r>
            <a:endParaRPr lang="ru-RU" sz="1400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rgbClr val="FF0000"/>
                </a:solidFill>
              </a:rPr>
              <a:t>Ocn_xmu_ack_router.v</a:t>
            </a:r>
            <a:endParaRPr lang="ru-RU" sz="1200" dirty="0">
              <a:solidFill>
                <a:srgbClr val="FF0000"/>
              </a:solidFill>
            </a:endParaRP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rgbClr val="FF0000"/>
                </a:solidFill>
              </a:rPr>
              <a:t>Ocn_xmu_datr_router.v</a:t>
            </a:r>
            <a:endParaRPr lang="ru-RU" sz="1200" dirty="0">
              <a:solidFill>
                <a:srgbClr val="FF0000"/>
              </a:solidFill>
            </a:endParaRP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rgbClr val="FF0000"/>
                </a:solidFill>
              </a:rPr>
              <a:t>Ocn_xmu_hack_router.v</a:t>
            </a:r>
            <a:endParaRPr lang="ru-RU" sz="1200" dirty="0">
              <a:solidFill>
                <a:srgbClr val="FF0000"/>
              </a:solidFill>
            </a:endParaRP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rgbClr val="FF0000"/>
                </a:solidFill>
              </a:rPr>
              <a:t>Ocn_xmu_irq_router.v</a:t>
            </a:r>
            <a:endParaRPr lang="ru-RU" sz="1200" dirty="0">
              <a:solidFill>
                <a:srgbClr val="FF0000"/>
              </a:solidFill>
            </a:endParaRP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rgbClr val="FF0000"/>
                </a:solidFill>
              </a:rPr>
              <a:t>Ocn_xmu_rls_router.v</a:t>
            </a:r>
            <a:endParaRPr lang="ru-RU" sz="1200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39485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sz="2800" dirty="0" smtClean="0">
                <a:latin typeface="Liberation Sans"/>
              </a:rPr>
              <a:t>Синтез схемы маршрутизации внутри входной очереди</a:t>
            </a:r>
          </a:p>
        </p:txBody>
      </p:sp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814388" y="1400175"/>
            <a:ext cx="413100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 dirty="0"/>
              <a:t>Пакеты </a:t>
            </a:r>
            <a:r>
              <a:rPr lang="en-US" dirty="0"/>
              <a:t>IRQ</a:t>
            </a:r>
            <a:r>
              <a:rPr lang="ru-RU" dirty="0"/>
              <a:t>. Очередь на 18 пакетов</a:t>
            </a:r>
          </a:p>
          <a:p>
            <a:pPr>
              <a:buFontTx/>
              <a:buChar char="•"/>
            </a:pPr>
            <a:r>
              <a:rPr lang="ru-RU" dirty="0"/>
              <a:t>Технология 16нм </a:t>
            </a:r>
            <a:r>
              <a:rPr lang="en-US" dirty="0" smtClean="0"/>
              <a:t>TSMC</a:t>
            </a:r>
            <a:endParaRPr lang="ru-RU" dirty="0" smtClean="0"/>
          </a:p>
          <a:p>
            <a:pPr>
              <a:buFontTx/>
              <a:buChar char="•"/>
            </a:pPr>
            <a:r>
              <a:rPr lang="ru-RU" dirty="0" smtClean="0"/>
              <a:t>Период </a:t>
            </a:r>
            <a:r>
              <a:rPr lang="en-US" dirty="0" err="1" smtClean="0"/>
              <a:t>clk</a:t>
            </a:r>
            <a:r>
              <a:rPr lang="en-US" dirty="0" smtClean="0"/>
              <a:t> </a:t>
            </a:r>
            <a:r>
              <a:rPr lang="ru-RU" dirty="0" smtClean="0"/>
              <a:t>0.5 </a:t>
            </a:r>
            <a:r>
              <a:rPr lang="en-US" dirty="0" smtClean="0"/>
              <a:t>ns</a:t>
            </a:r>
            <a:endParaRPr lang="ru-RU" dirty="0"/>
          </a:p>
        </p:txBody>
      </p:sp>
      <p:graphicFrame>
        <p:nvGraphicFramePr>
          <p:cNvPr id="30747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544535"/>
              </p:ext>
            </p:extLst>
          </p:nvPr>
        </p:nvGraphicFramePr>
        <p:xfrm>
          <a:off x="509587" y="2749767"/>
          <a:ext cx="9066213" cy="2420374"/>
        </p:xfrm>
        <a:graphic>
          <a:graphicData uri="http://schemas.openxmlformats.org/drawingml/2006/table">
            <a:tbl>
              <a:tblPr/>
              <a:tblGrid>
                <a:gridCol w="302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1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247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iberation Sans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iberation Sans"/>
                          <a:cs typeface="Arial" charset="0"/>
                        </a:rPr>
                        <a:t>Вектор смещения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iberation Sans"/>
                          <a:cs typeface="Arial" charset="0"/>
                        </a:rPr>
                        <a:t>Прямая адресация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9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iberation Sans"/>
                          <a:cs typeface="Arial" charset="0"/>
                        </a:rPr>
                        <a:t>Время работы алгоритма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iberation Sans"/>
                          <a:cs typeface="Arial" charset="0"/>
                        </a:rPr>
                        <a:t>0.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iberation Sans"/>
                          <a:cs typeface="Arial" charset="0"/>
                        </a:rPr>
                        <a:t>135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iberation Sans"/>
                          <a:cs typeface="Arial" charset="0"/>
                        </a:rPr>
                        <a:t> ns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iberation Sans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iberation Sans"/>
                          <a:cs typeface="Arial" charset="0"/>
                        </a:rPr>
                        <a:t>0.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iberation Sans"/>
                          <a:cs typeface="Arial" charset="0"/>
                        </a:rPr>
                        <a:t>16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iberation Sans"/>
                          <a:cs typeface="Arial" charset="0"/>
                        </a:rPr>
                        <a:t> ns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iberation Sans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9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iberation Sans"/>
                          <a:cs typeface="Arial" charset="0"/>
                        </a:rPr>
                        <a:t>Комбинационная логика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iberation Sans"/>
                          <a:cs typeface="Arial" charset="0"/>
                        </a:rPr>
                        <a:t>.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iberation Sans"/>
                          <a:cs typeface="Arial" charset="0"/>
                        </a:rPr>
                        <a:t>Площадь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iberation Sans"/>
                          <a:cs typeface="Arial" charset="0"/>
                        </a:rPr>
                        <a:t>93.7%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iberation Sans"/>
                          <a:cs typeface="Arial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9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iberation Sans"/>
                          <a:cs typeface="Arial" charset="0"/>
                        </a:rPr>
                        <a:t>Комбинационная логика. Число элементов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iberation Sans"/>
                          <a:cs typeface="Arial" charset="0"/>
                        </a:rPr>
                        <a:t>89,44%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iberation Sans"/>
                          <a:cs typeface="Arial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smtClean="0">
                <a:latin typeface="Liberation Sans"/>
              </a:rPr>
              <a:t>Результаты</a:t>
            </a:r>
          </a:p>
        </p:txBody>
      </p:sp>
      <p:sp>
        <p:nvSpPr>
          <p:cNvPr id="31746" name="Объект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/>
            <a:r>
              <a:rPr lang="ru-RU" sz="2000" dirty="0" smtClean="0">
                <a:latin typeface="Liberation Sans"/>
              </a:rPr>
              <a:t>Сформирована технология </a:t>
            </a:r>
            <a:r>
              <a:rPr lang="ru-RU" sz="2000" dirty="0">
                <a:latin typeface="Liberation Sans"/>
              </a:rPr>
              <a:t>адресации с использованием вектора смещения в сети на кристалле МП </a:t>
            </a:r>
            <a:r>
              <a:rPr lang="ru-RU" sz="2000" dirty="0" smtClean="0">
                <a:latin typeface="Liberation Sans"/>
              </a:rPr>
              <a:t>Е16С</a:t>
            </a:r>
            <a:endParaRPr sz="2000" dirty="0" smtClean="0">
              <a:latin typeface="Liberation Sans"/>
            </a:endParaRPr>
          </a:p>
          <a:p>
            <a:pPr marL="0" indent="0" eaLnBrk="1"/>
            <a:r>
              <a:rPr sz="2000" dirty="0" smtClean="0">
                <a:latin typeface="Liberation Sans"/>
              </a:rPr>
              <a:t>Реализовано </a:t>
            </a:r>
            <a:r>
              <a:rPr lang="en-US" sz="2000" dirty="0" smtClean="0">
                <a:latin typeface="Liberation Sans"/>
              </a:rPr>
              <a:t>RTL </a:t>
            </a:r>
            <a:r>
              <a:rPr sz="2000" dirty="0" smtClean="0">
                <a:latin typeface="Liberation Sans"/>
              </a:rPr>
              <a:t>описание адресации пакетов на основе вектора смещения</a:t>
            </a:r>
          </a:p>
          <a:p>
            <a:pPr marL="0" indent="0" eaLnBrk="1"/>
            <a:r>
              <a:rPr sz="2000" dirty="0" smtClean="0">
                <a:latin typeface="Liberation Sans"/>
              </a:rPr>
              <a:t>При этом порядок и время прохождения пакетов через сеть идентичны реализованной ранее прямой адресации</a:t>
            </a:r>
          </a:p>
          <a:p>
            <a:pPr marL="0" indent="0" eaLnBrk="1"/>
            <a:endParaRPr sz="2000" dirty="0" smtClean="0">
              <a:latin typeface="Liberation Sans"/>
            </a:endParaRPr>
          </a:p>
          <a:p>
            <a:pPr marL="0" indent="0" eaLnBrk="1"/>
            <a:r>
              <a:rPr sz="2000" dirty="0" smtClean="0">
                <a:latin typeface="Liberation Sans"/>
              </a:rPr>
              <a:t>В сравнении с прямой адресацией получено:</a:t>
            </a:r>
          </a:p>
          <a:p>
            <a:pPr eaLnBrk="1">
              <a:buFont typeface="Arial" panose="020B0604020202020204" pitchFamily="34" charset="0"/>
              <a:buChar char="•"/>
            </a:pPr>
            <a:r>
              <a:rPr sz="2000" dirty="0" smtClean="0">
                <a:latin typeface="Liberation Sans"/>
              </a:rPr>
              <a:t>Улучшение входного </a:t>
            </a:r>
            <a:r>
              <a:rPr sz="2000" dirty="0" err="1" smtClean="0">
                <a:latin typeface="Liberation Sans"/>
              </a:rPr>
              <a:t>тайминга</a:t>
            </a:r>
            <a:endParaRPr sz="2000" dirty="0" smtClean="0">
              <a:latin typeface="Liberation Sans"/>
            </a:endParaRPr>
          </a:p>
          <a:p>
            <a:pPr marL="0" indent="0" eaLnBrk="1">
              <a:buFontTx/>
              <a:buChar char="•"/>
            </a:pPr>
            <a:r>
              <a:rPr sz="2000" dirty="0" smtClean="0">
                <a:latin typeface="Liberation Sans"/>
              </a:rPr>
              <a:t>   Уменьшение площади </a:t>
            </a:r>
          </a:p>
          <a:p>
            <a:pPr marL="0" indent="0" eaLnBrk="1">
              <a:buFontTx/>
              <a:buChar char="•"/>
            </a:pPr>
            <a:r>
              <a:rPr lang="ru-RU" sz="2000" dirty="0" smtClean="0">
                <a:latin typeface="Liberation Sans"/>
              </a:rPr>
              <a:t>   Уменьшение количества логических элементов</a:t>
            </a:r>
            <a:endParaRPr sz="2000" dirty="0" smtClean="0">
              <a:latin typeface="Liberation Sans"/>
            </a:endParaRPr>
          </a:p>
          <a:p>
            <a:pPr marL="0" indent="0" eaLnBrk="1">
              <a:buFontTx/>
              <a:buChar char="•"/>
            </a:pPr>
            <a:endParaRPr dirty="0" smtClean="0">
              <a:latin typeface="Liberation Sans"/>
            </a:endParaRPr>
          </a:p>
          <a:p>
            <a:pPr marL="0" indent="0" eaLnBrk="1"/>
            <a:endParaRPr dirty="0" smtClean="0">
              <a:latin typeface="Liberation San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/>
          </p:cNvPicPr>
          <p:nvPr>
            <p:ph idx="2"/>
          </p:nvPr>
        </p:nvPicPr>
        <p:blipFill rotWithShape="1">
          <a:blip r:embed="rId2"/>
          <a:srcRect l="36885" t="52573" r="36969" b="27348"/>
          <a:stretch/>
        </p:blipFill>
        <p:spPr bwMode="auto">
          <a:xfrm>
            <a:off x="5373189" y="1465551"/>
            <a:ext cx="4707436" cy="226839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74171" y="356592"/>
            <a:ext cx="573024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Характеристики сети: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Топология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Маршрутизация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Система адресации</a:t>
            </a:r>
          </a:p>
          <a:p>
            <a:endParaRPr lang="ru-RU" sz="2000" dirty="0" smtClean="0"/>
          </a:p>
          <a:p>
            <a:r>
              <a:rPr lang="ru-RU" sz="2000" dirty="0" smtClean="0"/>
              <a:t>Маршрутизация – процесс определения маршрута движения данных в сетях.</a:t>
            </a:r>
          </a:p>
          <a:p>
            <a:endParaRPr lang="ru-RU" sz="2000" dirty="0" smtClean="0"/>
          </a:p>
          <a:p>
            <a:pPr marL="0" indent="0" eaLnBrk="1">
              <a:lnSpc>
                <a:spcPct val="80000"/>
              </a:lnSpc>
              <a:buFontTx/>
              <a:buChar char="•"/>
            </a:pPr>
            <a:r>
              <a:rPr lang="ru-RU" sz="2000" dirty="0" smtClean="0">
                <a:latin typeface="Liberation Sans"/>
              </a:rPr>
              <a:t> Статическая</a:t>
            </a:r>
            <a:endParaRPr lang="ru-RU" sz="2000" dirty="0">
              <a:latin typeface="Liberation Sans"/>
            </a:endParaRPr>
          </a:p>
          <a:p>
            <a:pPr marL="742950" lvl="1" indent="-285750" eaLnBrk="1" hangingPunct="1">
              <a:lnSpc>
                <a:spcPct val="70000"/>
              </a:lnSpc>
              <a:buFont typeface="Arial" charset="0"/>
              <a:buNone/>
            </a:pPr>
            <a:r>
              <a:rPr lang="ru-RU" sz="2000" dirty="0">
                <a:latin typeface="Calibri" pitchFamily="34" charset="0"/>
              </a:rPr>
              <a:t>+ </a:t>
            </a:r>
            <a:r>
              <a:rPr lang="ru-RU" sz="2000" dirty="0" smtClean="0">
                <a:latin typeface="Calibri" pitchFamily="34" charset="0"/>
              </a:rPr>
              <a:t>   простота </a:t>
            </a:r>
            <a:r>
              <a:rPr lang="ru-RU" sz="2000" dirty="0">
                <a:latin typeface="Calibri" pitchFamily="34" charset="0"/>
              </a:rPr>
              <a:t>реализации, отсутствие </a:t>
            </a:r>
            <a:r>
              <a:rPr lang="ru-RU" sz="2000" dirty="0" err="1">
                <a:latin typeface="Calibri" pitchFamily="34" charset="0"/>
              </a:rPr>
              <a:t>deadlock</a:t>
            </a:r>
            <a:endParaRPr lang="ru-RU" sz="2000" dirty="0">
              <a:latin typeface="Calibri" pitchFamily="34" charset="0"/>
            </a:endParaRPr>
          </a:p>
          <a:p>
            <a:pPr marL="800100" lvl="1" indent="-342900" eaLnBrk="1" hangingPunct="1">
              <a:lnSpc>
                <a:spcPct val="70000"/>
              </a:lnSpc>
              <a:buFontTx/>
              <a:buChar char="-"/>
            </a:pPr>
            <a:r>
              <a:rPr lang="ru-RU" sz="2000" dirty="0" smtClean="0">
                <a:latin typeface="Calibri" pitchFamily="34" charset="0"/>
              </a:rPr>
              <a:t>меньшая </a:t>
            </a:r>
            <a:r>
              <a:rPr lang="ru-RU" sz="2000" dirty="0">
                <a:latin typeface="Calibri" pitchFamily="34" charset="0"/>
              </a:rPr>
              <a:t>гибкость, </a:t>
            </a:r>
            <a:r>
              <a:rPr lang="ru-RU" sz="2000" dirty="0" smtClean="0">
                <a:latin typeface="Calibri" pitchFamily="34" charset="0"/>
              </a:rPr>
              <a:t>невозможность </a:t>
            </a:r>
            <a:r>
              <a:rPr lang="ru-RU" sz="2000" dirty="0">
                <a:latin typeface="Calibri" pitchFamily="34" charset="0"/>
              </a:rPr>
              <a:t>обходить сломанный </a:t>
            </a:r>
            <a:r>
              <a:rPr lang="ru-RU" sz="2000" dirty="0" smtClean="0">
                <a:latin typeface="Calibri" pitchFamily="34" charset="0"/>
              </a:rPr>
              <a:t>узел</a:t>
            </a:r>
          </a:p>
          <a:p>
            <a:pPr lvl="1" eaLnBrk="1" hangingPunct="1">
              <a:lnSpc>
                <a:spcPct val="70000"/>
              </a:lnSpc>
            </a:pPr>
            <a:endParaRPr lang="ru-RU" sz="2000" dirty="0">
              <a:latin typeface="Calibri" pitchFamily="34" charset="0"/>
            </a:endParaRPr>
          </a:p>
          <a:p>
            <a:pPr marL="0" indent="0" eaLnBrk="1">
              <a:lnSpc>
                <a:spcPct val="80000"/>
              </a:lnSpc>
              <a:buFontTx/>
              <a:buChar char="•"/>
            </a:pPr>
            <a:r>
              <a:rPr lang="ru-RU" sz="2000" dirty="0" smtClean="0">
                <a:latin typeface="Liberation Sans"/>
              </a:rPr>
              <a:t> Динамическая</a:t>
            </a:r>
            <a:endParaRPr lang="ru-RU" sz="2000" dirty="0">
              <a:latin typeface="Liberation Sans"/>
            </a:endParaRPr>
          </a:p>
          <a:p>
            <a:pPr marL="742950" lvl="1" indent="-285750" eaLnBrk="1" hangingPunct="1">
              <a:lnSpc>
                <a:spcPct val="70000"/>
              </a:lnSpc>
              <a:buFont typeface="Arial" charset="0"/>
              <a:buNone/>
            </a:pPr>
            <a:r>
              <a:rPr lang="ru-RU" sz="2000" dirty="0">
                <a:latin typeface="Calibri" pitchFamily="34" charset="0"/>
              </a:rPr>
              <a:t>+ </a:t>
            </a:r>
            <a:r>
              <a:rPr lang="ru-RU" sz="2000" dirty="0" smtClean="0">
                <a:latin typeface="Calibri" pitchFamily="34" charset="0"/>
              </a:rPr>
              <a:t>   </a:t>
            </a:r>
            <a:r>
              <a:rPr lang="ru-RU" sz="2000" dirty="0" err="1" smtClean="0">
                <a:latin typeface="Calibri" pitchFamily="34" charset="0"/>
              </a:rPr>
              <a:t>QoS</a:t>
            </a:r>
            <a:endParaRPr lang="ru-RU" sz="2000" dirty="0">
              <a:latin typeface="Calibri" pitchFamily="34" charset="0"/>
            </a:endParaRPr>
          </a:p>
          <a:p>
            <a:pPr marL="800100" lvl="1" indent="-342900" eaLnBrk="1" hangingPunct="1">
              <a:lnSpc>
                <a:spcPct val="70000"/>
              </a:lnSpc>
              <a:buFontTx/>
              <a:buChar char="-"/>
            </a:pPr>
            <a:r>
              <a:rPr lang="ru-RU" sz="2000" dirty="0" smtClean="0">
                <a:latin typeface="Calibri" pitchFamily="34" charset="0"/>
              </a:rPr>
              <a:t>значительная </a:t>
            </a:r>
            <a:r>
              <a:rPr lang="ru-RU" sz="2000" dirty="0">
                <a:latin typeface="Calibri" pitchFamily="34" charset="0"/>
              </a:rPr>
              <a:t>сложность, возможность взаимной </a:t>
            </a:r>
            <a:r>
              <a:rPr lang="ru-RU" sz="2000" dirty="0" smtClean="0">
                <a:latin typeface="Calibri" pitchFamily="34" charset="0"/>
              </a:rPr>
              <a:t>блокировки</a:t>
            </a:r>
          </a:p>
          <a:p>
            <a:pPr lvl="1" eaLnBrk="1" hangingPunct="1">
              <a:lnSpc>
                <a:spcPct val="70000"/>
              </a:lnSpc>
            </a:pPr>
            <a:endParaRPr lang="ru-RU" sz="2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0475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1000956" y="1140679"/>
            <a:ext cx="6005440" cy="4180716"/>
          </a:xfrm>
        </p:spPr>
        <p:txBody>
          <a:bodyPr/>
          <a:lstStyle/>
          <a:p>
            <a:pPr marL="0" indent="0" eaLnBrk="1">
              <a:lnSpc>
                <a:spcPct val="80000"/>
              </a:lnSpc>
            </a:pPr>
            <a:r>
              <a:rPr lang="ru-RU" sz="1600" dirty="0" smtClean="0">
                <a:latin typeface="Liberation Sans"/>
              </a:rPr>
              <a:t>Абоненты сети: </a:t>
            </a:r>
          </a:p>
          <a:p>
            <a:pPr marL="285750" indent="-285750" eaLnBrk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Liberation Sans"/>
              </a:rPr>
              <a:t>До 16 ядер,</a:t>
            </a:r>
          </a:p>
          <a:p>
            <a:pPr marL="285750" indent="-285750" eaLnBrk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Liberation Sans"/>
              </a:rPr>
              <a:t>До 16 банков кэш памяти 3 уровня, </a:t>
            </a:r>
          </a:p>
          <a:p>
            <a:pPr marL="285750" indent="-285750" eaLnBrk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Liberation Sans"/>
              </a:rPr>
              <a:t>До 4 контроллеров оперативной памяти, </a:t>
            </a:r>
          </a:p>
          <a:p>
            <a:pPr marL="285750" indent="-285750" eaLnBrk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Liberation Sans"/>
              </a:rPr>
              <a:t>Контроллер периферийных устройств</a:t>
            </a:r>
          </a:p>
          <a:p>
            <a:pPr marL="285750" indent="-285750" eaLnBrk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ru-RU" sz="1600" dirty="0">
              <a:latin typeface="Liberation Sans"/>
            </a:endParaRPr>
          </a:p>
          <a:p>
            <a:pPr marL="0" indent="0" eaLnBrk="1">
              <a:lnSpc>
                <a:spcPct val="80000"/>
              </a:lnSpc>
            </a:pPr>
            <a:r>
              <a:rPr lang="en-US" sz="1600" dirty="0" smtClean="0">
                <a:latin typeface="Liberation Sans"/>
              </a:rPr>
              <a:t>TILE_COM – </a:t>
            </a:r>
            <a:r>
              <a:rPr lang="ru-RU" sz="1600" dirty="0" smtClean="0">
                <a:latin typeface="Liberation Sans"/>
              </a:rPr>
              <a:t>маршрутизирующий узел сети, с подключенным к нему определенным набором абонентов сети</a:t>
            </a:r>
          </a:p>
          <a:p>
            <a:pPr marL="0" indent="0" eaLnBrk="1">
              <a:lnSpc>
                <a:spcPct val="80000"/>
              </a:lnSpc>
            </a:pPr>
            <a:r>
              <a:rPr lang="en-US" sz="1600" dirty="0" smtClean="0">
                <a:latin typeface="Liberation Sans"/>
              </a:rPr>
              <a:t>XMU_COM – </a:t>
            </a:r>
            <a:r>
              <a:rPr lang="ru-RU" sz="1600" dirty="0" smtClean="0">
                <a:latin typeface="Liberation Sans"/>
              </a:rPr>
              <a:t>маршрутизирующий узел сети</a:t>
            </a:r>
          </a:p>
          <a:p>
            <a:pPr marL="0" indent="0" eaLnBrk="1">
              <a:lnSpc>
                <a:spcPct val="80000"/>
              </a:lnSpc>
            </a:pPr>
            <a:endParaRPr lang="ru-RU" sz="1600" dirty="0" smtClean="0">
              <a:latin typeface="Liberation Sans"/>
            </a:endParaRPr>
          </a:p>
          <a:p>
            <a:pPr marL="0" indent="0" eaLnBrk="1">
              <a:lnSpc>
                <a:spcPct val="80000"/>
              </a:lnSpc>
            </a:pPr>
            <a:r>
              <a:rPr sz="1600" dirty="0">
                <a:latin typeface="Liberation Sans"/>
              </a:rPr>
              <a:t>В</a:t>
            </a:r>
            <a:r>
              <a:rPr sz="1600" dirty="0" smtClean="0">
                <a:latin typeface="Liberation Sans"/>
              </a:rPr>
              <a:t> </a:t>
            </a:r>
            <a:r>
              <a:rPr lang="en-US" sz="1600" dirty="0" smtClean="0">
                <a:latin typeface="Liberation Sans"/>
              </a:rPr>
              <a:t>E16C </a:t>
            </a:r>
            <a:r>
              <a:rPr lang="ru-RU" sz="1600" dirty="0" smtClean="0">
                <a:latin typeface="Liberation Sans"/>
              </a:rPr>
              <a:t>реализована</a:t>
            </a:r>
            <a:r>
              <a:rPr sz="1600" dirty="0" smtClean="0">
                <a:latin typeface="Liberation Sans"/>
              </a:rPr>
              <a:t> топология 3d-mesh </a:t>
            </a:r>
          </a:p>
          <a:p>
            <a:pPr marL="0" indent="0" eaLnBrk="1">
              <a:lnSpc>
                <a:spcPct val="80000"/>
              </a:lnSpc>
            </a:pPr>
            <a:r>
              <a:rPr sz="1600" dirty="0" smtClean="0">
                <a:latin typeface="Liberation Sans"/>
              </a:rPr>
              <a:t>2(X)x2(Y)x4(Z) со</a:t>
            </a:r>
            <a:r>
              <a:rPr sz="1600" dirty="0">
                <a:latin typeface="Liberation Sans"/>
              </a:rPr>
              <a:t> </a:t>
            </a:r>
            <a:r>
              <a:rPr sz="1600" dirty="0" smtClean="0">
                <a:latin typeface="Liberation Sans"/>
              </a:rPr>
              <a:t>статической маршрутизацией </a:t>
            </a:r>
          </a:p>
          <a:p>
            <a:pPr marL="0" indent="0" eaLnBrk="1">
              <a:lnSpc>
                <a:spcPct val="80000"/>
              </a:lnSpc>
            </a:pPr>
            <a:r>
              <a:rPr sz="1600" dirty="0" smtClean="0">
                <a:latin typeface="Liberation Sans"/>
              </a:rPr>
              <a:t>по алгоритму </a:t>
            </a:r>
            <a:r>
              <a:rPr lang="en-US" sz="1600" dirty="0" smtClean="0">
                <a:latin typeface="Liberation Sans"/>
              </a:rPr>
              <a:t>Z-X-Y</a:t>
            </a:r>
            <a:endParaRPr lang="ru-RU" sz="1600" dirty="0" smtClean="0">
              <a:latin typeface="Liberation Sans"/>
            </a:endParaRPr>
          </a:p>
          <a:p>
            <a:pPr marL="0" indent="0" eaLnBrk="1">
              <a:lnSpc>
                <a:spcPct val="80000"/>
              </a:lnSpc>
            </a:pPr>
            <a:endParaRPr sz="2000" dirty="0" smtClean="0">
              <a:latin typeface="Liberation Sans"/>
            </a:endParaRPr>
          </a:p>
          <a:p>
            <a:pPr marL="0" indent="0" eaLnBrk="1">
              <a:lnSpc>
                <a:spcPct val="80000"/>
              </a:lnSpc>
            </a:pPr>
            <a:endParaRPr sz="1600" dirty="0" smtClean="0">
              <a:latin typeface="Liberation Sans"/>
            </a:endParaRPr>
          </a:p>
          <a:p>
            <a:pPr marL="0" indent="0" eaLnBrk="1">
              <a:lnSpc>
                <a:spcPct val="80000"/>
              </a:lnSpc>
            </a:pPr>
            <a:endParaRPr sz="1600" dirty="0" smtClean="0">
              <a:latin typeface="Liberation Sans"/>
            </a:endParaRPr>
          </a:p>
        </p:txBody>
      </p:sp>
      <p:pic>
        <p:nvPicPr>
          <p:cNvPr id="1026" name="Picture 2" descr="https://documents.app.lucidchart.com/documents/aa04eed5-de24-4aa4-a3b3-0895a1bb546d/pages/0_0?a=536&amp;x=285&amp;y=126&amp;w=770&amp;h=1634&amp;store=1&amp;accept=image%2F*&amp;auth=LCA%20958c644280bcfe8375e02a149385f290d35d3bd5-ts%3D159315448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542" y="559808"/>
            <a:ext cx="2390184" cy="506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20685" y="336884"/>
            <a:ext cx="60707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Liberation Sans"/>
              </a:rPr>
              <a:t>Сеть на кристалле МП E16C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732021" y="875150"/>
            <a:ext cx="96717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dirty="0" smtClean="0"/>
              <a:t>TILE_COM 2</a:t>
            </a:r>
            <a:endParaRPr lang="ru-RU" sz="500" dirty="0"/>
          </a:p>
        </p:txBody>
      </p:sp>
      <p:sp>
        <p:nvSpPr>
          <p:cNvPr id="9" name="TextBox 8"/>
          <p:cNvSpPr txBox="1"/>
          <p:nvPr/>
        </p:nvSpPr>
        <p:spPr>
          <a:xfrm>
            <a:off x="8667803" y="1426324"/>
            <a:ext cx="96717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dirty="0" smtClean="0"/>
              <a:t>TILE_COM 1</a:t>
            </a:r>
            <a:endParaRPr lang="ru-RU" sz="500" dirty="0"/>
          </a:p>
        </p:txBody>
      </p:sp>
      <p:sp>
        <p:nvSpPr>
          <p:cNvPr id="10" name="TextBox 9"/>
          <p:cNvSpPr txBox="1"/>
          <p:nvPr/>
        </p:nvSpPr>
        <p:spPr>
          <a:xfrm>
            <a:off x="7457922" y="1430354"/>
            <a:ext cx="96717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dirty="0" smtClean="0"/>
              <a:t>TILE_COM 0</a:t>
            </a:r>
            <a:endParaRPr lang="ru-RU" sz="500" dirty="0"/>
          </a:p>
        </p:txBody>
      </p:sp>
      <p:sp>
        <p:nvSpPr>
          <p:cNvPr id="11" name="TextBox 10"/>
          <p:cNvSpPr txBox="1"/>
          <p:nvPr/>
        </p:nvSpPr>
        <p:spPr>
          <a:xfrm>
            <a:off x="8968975" y="865184"/>
            <a:ext cx="96717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dirty="0" smtClean="0"/>
              <a:t>TILE_COM 3</a:t>
            </a:r>
            <a:endParaRPr lang="ru-RU" sz="500" dirty="0"/>
          </a:p>
        </p:txBody>
      </p:sp>
      <p:sp>
        <p:nvSpPr>
          <p:cNvPr id="12" name="TextBox 11"/>
          <p:cNvSpPr txBox="1"/>
          <p:nvPr/>
        </p:nvSpPr>
        <p:spPr>
          <a:xfrm>
            <a:off x="7470458" y="2484793"/>
            <a:ext cx="96717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dirty="0" smtClean="0"/>
              <a:t>TILE_COM 4</a:t>
            </a:r>
            <a:endParaRPr lang="ru-RU" sz="500" dirty="0"/>
          </a:p>
        </p:txBody>
      </p:sp>
      <p:sp>
        <p:nvSpPr>
          <p:cNvPr id="13" name="TextBox 12"/>
          <p:cNvSpPr txBox="1"/>
          <p:nvPr/>
        </p:nvSpPr>
        <p:spPr>
          <a:xfrm>
            <a:off x="8698057" y="2474934"/>
            <a:ext cx="96717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dirty="0" smtClean="0"/>
              <a:t>TILE_COM 5</a:t>
            </a:r>
            <a:endParaRPr lang="ru-RU" sz="500" dirty="0"/>
          </a:p>
        </p:txBody>
      </p:sp>
      <p:sp>
        <p:nvSpPr>
          <p:cNvPr id="14" name="TextBox 13"/>
          <p:cNvSpPr txBox="1"/>
          <p:nvPr/>
        </p:nvSpPr>
        <p:spPr>
          <a:xfrm>
            <a:off x="7758175" y="1921948"/>
            <a:ext cx="96717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dirty="0" smtClean="0"/>
              <a:t>TILE_COM 6</a:t>
            </a:r>
            <a:endParaRPr lang="ru-RU" sz="500" dirty="0"/>
          </a:p>
        </p:txBody>
      </p:sp>
      <p:sp>
        <p:nvSpPr>
          <p:cNvPr id="15" name="TextBox 14"/>
          <p:cNvSpPr txBox="1"/>
          <p:nvPr/>
        </p:nvSpPr>
        <p:spPr>
          <a:xfrm>
            <a:off x="8968975" y="1925518"/>
            <a:ext cx="96717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dirty="0" smtClean="0"/>
              <a:t>TILE_COM 7</a:t>
            </a:r>
            <a:endParaRPr lang="ru-RU" sz="500" dirty="0"/>
          </a:p>
        </p:txBody>
      </p:sp>
      <p:sp>
        <p:nvSpPr>
          <p:cNvPr id="16" name="TextBox 15"/>
          <p:cNvSpPr txBox="1"/>
          <p:nvPr/>
        </p:nvSpPr>
        <p:spPr>
          <a:xfrm>
            <a:off x="7671546" y="3524564"/>
            <a:ext cx="96717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dirty="0" smtClean="0"/>
              <a:t>TILE_COM 10</a:t>
            </a:r>
            <a:endParaRPr lang="ru-RU" sz="500" dirty="0"/>
          </a:p>
        </p:txBody>
      </p:sp>
      <p:sp>
        <p:nvSpPr>
          <p:cNvPr id="17" name="TextBox 16"/>
          <p:cNvSpPr txBox="1"/>
          <p:nvPr/>
        </p:nvSpPr>
        <p:spPr>
          <a:xfrm>
            <a:off x="8968975" y="3530002"/>
            <a:ext cx="96717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dirty="0" smtClean="0"/>
              <a:t>TILE_COM 11</a:t>
            </a:r>
            <a:endParaRPr lang="ru-RU" sz="500" dirty="0"/>
          </a:p>
        </p:txBody>
      </p:sp>
      <p:sp>
        <p:nvSpPr>
          <p:cNvPr id="18" name="TextBox 17"/>
          <p:cNvSpPr txBox="1"/>
          <p:nvPr/>
        </p:nvSpPr>
        <p:spPr>
          <a:xfrm>
            <a:off x="8968975" y="4576327"/>
            <a:ext cx="96717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dirty="0" smtClean="0"/>
              <a:t>TILE_COM 15</a:t>
            </a:r>
            <a:endParaRPr lang="ru-RU" sz="500" dirty="0"/>
          </a:p>
        </p:txBody>
      </p:sp>
      <p:sp>
        <p:nvSpPr>
          <p:cNvPr id="19" name="TextBox 18"/>
          <p:cNvSpPr txBox="1"/>
          <p:nvPr/>
        </p:nvSpPr>
        <p:spPr>
          <a:xfrm>
            <a:off x="7449186" y="4085554"/>
            <a:ext cx="96717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dirty="0" smtClean="0"/>
              <a:t>TILE_COM 8</a:t>
            </a:r>
            <a:endParaRPr lang="ru-RU" sz="500" dirty="0"/>
          </a:p>
        </p:txBody>
      </p:sp>
      <p:sp>
        <p:nvSpPr>
          <p:cNvPr id="20" name="TextBox 19"/>
          <p:cNvSpPr txBox="1"/>
          <p:nvPr/>
        </p:nvSpPr>
        <p:spPr>
          <a:xfrm>
            <a:off x="8694034" y="4095484"/>
            <a:ext cx="96717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dirty="0" smtClean="0"/>
              <a:t>TILE_COM 9</a:t>
            </a:r>
            <a:endParaRPr lang="ru-RU" sz="500" dirty="0"/>
          </a:p>
        </p:txBody>
      </p:sp>
      <p:sp>
        <p:nvSpPr>
          <p:cNvPr id="21" name="TextBox 20"/>
          <p:cNvSpPr txBox="1"/>
          <p:nvPr/>
        </p:nvSpPr>
        <p:spPr>
          <a:xfrm>
            <a:off x="7430849" y="5146313"/>
            <a:ext cx="96717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dirty="0" smtClean="0"/>
              <a:t>TILE_COM 12</a:t>
            </a:r>
            <a:endParaRPr lang="ru-RU" sz="500" dirty="0"/>
          </a:p>
        </p:txBody>
      </p:sp>
      <p:sp>
        <p:nvSpPr>
          <p:cNvPr id="22" name="TextBox 21"/>
          <p:cNvSpPr txBox="1"/>
          <p:nvPr/>
        </p:nvSpPr>
        <p:spPr>
          <a:xfrm>
            <a:off x="7724172" y="4581870"/>
            <a:ext cx="96717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dirty="0" smtClean="0"/>
              <a:t>TILE_COM 14</a:t>
            </a:r>
            <a:endParaRPr lang="ru-RU" sz="500" dirty="0"/>
          </a:p>
        </p:txBody>
      </p:sp>
      <p:sp>
        <p:nvSpPr>
          <p:cNvPr id="23" name="TextBox 22"/>
          <p:cNvSpPr txBox="1"/>
          <p:nvPr/>
        </p:nvSpPr>
        <p:spPr>
          <a:xfrm>
            <a:off x="8678833" y="5151588"/>
            <a:ext cx="96717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dirty="0" smtClean="0"/>
              <a:t>TILE_COM 13</a:t>
            </a:r>
            <a:endParaRPr lang="ru-RU" sz="500" dirty="0"/>
          </a:p>
        </p:txBody>
      </p:sp>
      <p:sp>
        <p:nvSpPr>
          <p:cNvPr id="5" name="TextBox 4"/>
          <p:cNvSpPr txBox="1"/>
          <p:nvPr/>
        </p:nvSpPr>
        <p:spPr>
          <a:xfrm>
            <a:off x="7519025" y="3000325"/>
            <a:ext cx="65430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/>
              <a:t>XMU_COM 0</a:t>
            </a:r>
            <a:endParaRPr lang="ru-RU" sz="600" dirty="0"/>
          </a:p>
        </p:txBody>
      </p:sp>
      <p:sp>
        <p:nvSpPr>
          <p:cNvPr id="25" name="TextBox 24"/>
          <p:cNvSpPr txBox="1"/>
          <p:nvPr/>
        </p:nvSpPr>
        <p:spPr>
          <a:xfrm>
            <a:off x="8740088" y="3000325"/>
            <a:ext cx="65430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/>
              <a:t>XMU_COM 1</a:t>
            </a:r>
            <a:endParaRPr lang="ru-RU" sz="600" dirty="0"/>
          </a:p>
        </p:txBody>
      </p:sp>
      <p:sp>
        <p:nvSpPr>
          <p:cNvPr id="6" name="TextBox 5"/>
          <p:cNvSpPr txBox="1"/>
          <p:nvPr/>
        </p:nvSpPr>
        <p:spPr>
          <a:xfrm>
            <a:off x="7426370" y="1802062"/>
            <a:ext cx="88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286648" y="1146632"/>
            <a:ext cx="295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485296" y="982449"/>
            <a:ext cx="266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dirty="0" smtClean="0">
                <a:latin typeface="Liberation Sans"/>
              </a:rPr>
              <a:t>Типы пакетов в сетевом протоколе</a:t>
            </a:r>
          </a:p>
        </p:txBody>
      </p:sp>
      <p:sp>
        <p:nvSpPr>
          <p:cNvPr id="18434" name="Объект 2"/>
          <p:cNvSpPr txBox="1">
            <a:spLocks noGrp="1"/>
          </p:cNvSpPr>
          <p:nvPr>
            <p:ph idx="1"/>
          </p:nvPr>
        </p:nvSpPr>
        <p:spPr>
          <a:xfrm>
            <a:off x="333375" y="1006475"/>
            <a:ext cx="9242425" cy="4311650"/>
          </a:xfrm>
        </p:spPr>
        <p:txBody>
          <a:bodyPr/>
          <a:lstStyle/>
          <a:p>
            <a:pPr marL="285750" indent="-285750" eaLnBrk="1">
              <a:buFontTx/>
              <a:buChar char="•"/>
            </a:pPr>
            <a:endParaRPr lang="ru-RU" sz="2000" dirty="0" smtClean="0">
              <a:latin typeface="Liberation Sans"/>
            </a:endParaRPr>
          </a:p>
          <a:p>
            <a:pPr marL="285750" indent="-285750" eaLnBrk="1">
              <a:buFontTx/>
              <a:buChar char="•"/>
            </a:pPr>
            <a:r>
              <a:rPr lang="en-US" sz="2000" dirty="0" smtClean="0">
                <a:latin typeface="Liberation Sans"/>
              </a:rPr>
              <a:t>DAT</a:t>
            </a:r>
            <a:r>
              <a:rPr sz="2000" dirty="0" smtClean="0">
                <a:latin typeface="Liberation Sans"/>
              </a:rPr>
              <a:t> – </a:t>
            </a:r>
            <a:r>
              <a:rPr lang="en-US" sz="2000" dirty="0" smtClean="0">
                <a:latin typeface="Liberation Sans"/>
              </a:rPr>
              <a:t>Data Response –</a:t>
            </a:r>
            <a:r>
              <a:rPr lang="ru-RU" sz="2000" dirty="0" smtClean="0">
                <a:latin typeface="Liberation Sans"/>
              </a:rPr>
              <a:t> </a:t>
            </a:r>
            <a:r>
              <a:rPr sz="2000" dirty="0" smtClean="0">
                <a:latin typeface="Liberation Sans"/>
              </a:rPr>
              <a:t>ответы с данными</a:t>
            </a:r>
            <a:endParaRPr lang="en-US" sz="2000" dirty="0" smtClean="0">
              <a:latin typeface="Liberation Sans"/>
            </a:endParaRPr>
          </a:p>
          <a:p>
            <a:pPr marL="285750" indent="-285750" eaLnBrk="1">
              <a:buFontTx/>
              <a:buChar char="•"/>
            </a:pPr>
            <a:r>
              <a:rPr lang="en-US" sz="2000" dirty="0" smtClean="0">
                <a:latin typeface="Liberation Sans"/>
              </a:rPr>
              <a:t>RSP</a:t>
            </a:r>
            <a:r>
              <a:rPr sz="2000" dirty="0" smtClean="0">
                <a:latin typeface="Liberation Sans"/>
              </a:rPr>
              <a:t> – </a:t>
            </a:r>
            <a:r>
              <a:rPr lang="en-US" sz="2000" dirty="0" smtClean="0">
                <a:latin typeface="Liberation Sans"/>
              </a:rPr>
              <a:t>Non-data Response – </a:t>
            </a:r>
            <a:r>
              <a:rPr sz="2000" dirty="0" smtClean="0">
                <a:latin typeface="Liberation Sans"/>
              </a:rPr>
              <a:t>ответы без данных</a:t>
            </a:r>
            <a:endParaRPr lang="en-US" sz="2000" dirty="0" smtClean="0">
              <a:latin typeface="Liberation Sans"/>
            </a:endParaRPr>
          </a:p>
          <a:p>
            <a:pPr marL="285750" indent="-285750" eaLnBrk="1">
              <a:buFontTx/>
              <a:buChar char="•"/>
            </a:pPr>
            <a:r>
              <a:rPr lang="en-US" sz="2000" dirty="0" smtClean="0">
                <a:latin typeface="Liberation Sans"/>
              </a:rPr>
              <a:t>SRQ</a:t>
            </a:r>
            <a:r>
              <a:rPr sz="2000" dirty="0" smtClean="0">
                <a:latin typeface="Liberation Sans"/>
              </a:rPr>
              <a:t> – </a:t>
            </a:r>
            <a:r>
              <a:rPr lang="en-US" sz="2000" dirty="0" smtClean="0">
                <a:latin typeface="Liberation Sans"/>
              </a:rPr>
              <a:t>Snoop Request – </a:t>
            </a:r>
            <a:r>
              <a:rPr sz="2000" dirty="0" err="1" smtClean="0">
                <a:latin typeface="Liberation Sans"/>
              </a:rPr>
              <a:t>снуп</a:t>
            </a:r>
            <a:r>
              <a:rPr sz="2000" dirty="0" smtClean="0">
                <a:latin typeface="Liberation Sans"/>
              </a:rPr>
              <a:t>-запросы</a:t>
            </a:r>
            <a:endParaRPr lang="en-US" sz="2000" dirty="0" smtClean="0">
              <a:latin typeface="Liberation Sans"/>
            </a:endParaRPr>
          </a:p>
          <a:p>
            <a:pPr marL="285750" indent="-285750" eaLnBrk="1">
              <a:buFontTx/>
              <a:buChar char="•"/>
            </a:pPr>
            <a:r>
              <a:rPr lang="en-US" sz="2000" dirty="0" smtClean="0">
                <a:latin typeface="Liberation Sans"/>
              </a:rPr>
              <a:t>IRQ</a:t>
            </a:r>
            <a:r>
              <a:rPr sz="2000" dirty="0" smtClean="0">
                <a:latin typeface="Liberation Sans"/>
              </a:rPr>
              <a:t> – </a:t>
            </a:r>
            <a:r>
              <a:rPr lang="en-US" sz="2000" dirty="0" smtClean="0">
                <a:latin typeface="Liberation Sans"/>
              </a:rPr>
              <a:t>Initial Request –</a:t>
            </a:r>
            <a:r>
              <a:rPr lang="ru-RU" sz="2000" dirty="0" smtClean="0">
                <a:latin typeface="Liberation Sans"/>
              </a:rPr>
              <a:t> </a:t>
            </a:r>
            <a:r>
              <a:rPr sz="2000" dirty="0" smtClean="0">
                <a:latin typeface="Liberation Sans"/>
              </a:rPr>
              <a:t>первичные запросы</a:t>
            </a:r>
          </a:p>
          <a:p>
            <a:pPr marL="285750" indent="-285750" eaLnBrk="1"/>
            <a:r>
              <a:rPr sz="2000" dirty="0" smtClean="0">
                <a:latin typeface="Liberation Sans"/>
              </a:rPr>
              <a:t>	Пакеты</a:t>
            </a:r>
            <a:r>
              <a:rPr lang="en-US" sz="2000" dirty="0" smtClean="0">
                <a:latin typeface="Liberation Sans"/>
              </a:rPr>
              <a:t> DAT </a:t>
            </a:r>
            <a:r>
              <a:rPr lang="ru-RU" sz="2000" dirty="0" smtClean="0">
                <a:latin typeface="Liberation Sans"/>
              </a:rPr>
              <a:t>и </a:t>
            </a:r>
            <a:r>
              <a:rPr lang="en-US" sz="2000" dirty="0" smtClean="0">
                <a:latin typeface="Liberation Sans"/>
              </a:rPr>
              <a:t>RSP</a:t>
            </a:r>
            <a:r>
              <a:rPr sz="2000" dirty="0" smtClean="0">
                <a:latin typeface="Liberation Sans"/>
              </a:rPr>
              <a:t> содержат в себе метку</a:t>
            </a:r>
            <a:r>
              <a:rPr lang="en-US" sz="2000" dirty="0" smtClean="0">
                <a:latin typeface="Liberation Sans"/>
              </a:rPr>
              <a:t> label</a:t>
            </a:r>
            <a:r>
              <a:rPr sz="2000" dirty="0" smtClean="0">
                <a:latin typeface="Liberation Sans"/>
              </a:rPr>
              <a:t> абонента назначения</a:t>
            </a:r>
          </a:p>
          <a:p>
            <a:pPr marL="285750" indent="-285750" eaLnBrk="1"/>
            <a:r>
              <a:rPr lang="en-US" sz="2000" dirty="0">
                <a:latin typeface="Liberation Sans"/>
              </a:rPr>
              <a:t>	</a:t>
            </a:r>
            <a:r>
              <a:rPr lang="ru-RU" sz="2000" dirty="0" smtClean="0">
                <a:latin typeface="Liberation Sans"/>
              </a:rPr>
              <a:t>Пакет </a:t>
            </a:r>
            <a:r>
              <a:rPr lang="en-US" sz="2000" dirty="0" smtClean="0">
                <a:latin typeface="Liberation Sans"/>
              </a:rPr>
              <a:t>IRQ</a:t>
            </a:r>
            <a:r>
              <a:rPr lang="ru-RU" sz="2000" dirty="0" smtClean="0">
                <a:latin typeface="Liberation Sans"/>
              </a:rPr>
              <a:t> содержит физический адрес памяти запроса, из которого определяется абонент назначения</a:t>
            </a:r>
          </a:p>
          <a:p>
            <a:pPr marL="285750" indent="-285750" eaLnBrk="1"/>
            <a:r>
              <a:rPr lang="ru-RU" sz="2000" dirty="0">
                <a:latin typeface="Liberation Sans"/>
              </a:rPr>
              <a:t>	</a:t>
            </a:r>
            <a:r>
              <a:rPr lang="ru-RU" sz="2000" dirty="0" smtClean="0">
                <a:latin typeface="Liberation Sans"/>
              </a:rPr>
              <a:t>Пакет </a:t>
            </a:r>
            <a:r>
              <a:rPr lang="en-US" sz="2000" dirty="0" smtClean="0">
                <a:latin typeface="Liberation Sans"/>
              </a:rPr>
              <a:t>SRQ </a:t>
            </a:r>
            <a:r>
              <a:rPr lang="ru-RU" sz="2000" dirty="0" smtClean="0">
                <a:latin typeface="Liberation Sans"/>
              </a:rPr>
              <a:t>содержит вектор абонентов назначения (в данной работе не рассматривается)</a:t>
            </a:r>
            <a:endParaRPr sz="2000" dirty="0" smtClean="0">
              <a:latin typeface="Liberation Sans"/>
            </a:endParaRPr>
          </a:p>
          <a:p>
            <a:pPr marL="285750" indent="-285750" eaLnBrk="1"/>
            <a:r>
              <a:rPr sz="2000" dirty="0" smtClean="0">
                <a:latin typeface="Liberation Sans"/>
              </a:rPr>
              <a:t>	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6328" y="275007"/>
            <a:ext cx="8622144" cy="533015"/>
          </a:xfrm>
        </p:spPr>
        <p:txBody>
          <a:bodyPr/>
          <a:lstStyle/>
          <a:p>
            <a:r>
              <a:rPr lang="ru-RU" dirty="0" smtClean="0"/>
              <a:t>Проблема сети на кристалле МП Е16С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60636" y="2021306"/>
            <a:ext cx="89278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Для определения направления движения пакета в каждом узле необходим поиск соответствия адреса назначения по таблицам маршрутизации</a:t>
            </a:r>
          </a:p>
          <a:p>
            <a:endParaRPr lang="ru-RU" dirty="0" smtClean="0"/>
          </a:p>
          <a:p>
            <a:r>
              <a:rPr lang="ru-RU" dirty="0"/>
              <a:t>Таблицы маршрутизации представляют из себя логические формулы над 22х-битными адресами</a:t>
            </a:r>
          </a:p>
          <a:p>
            <a:endParaRPr lang="ru-RU" dirty="0" smtClean="0"/>
          </a:p>
          <a:p>
            <a:r>
              <a:rPr lang="ru-RU" dirty="0" smtClean="0"/>
              <a:t>Подобный поиск ухудшает </a:t>
            </a:r>
            <a:r>
              <a:rPr lang="ru-RU" dirty="0" err="1" smtClean="0"/>
              <a:t>тайминг</a:t>
            </a:r>
            <a:r>
              <a:rPr lang="ru-RU" dirty="0" smtClean="0"/>
              <a:t> системы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78895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/>
            <a:r>
              <a:rPr dirty="0" smtClean="0">
                <a:latin typeface="Liberation Sans"/>
              </a:rPr>
              <a:t>Цель работы</a:t>
            </a:r>
          </a:p>
        </p:txBody>
      </p:sp>
      <p:sp>
        <p:nvSpPr>
          <p:cNvPr id="22530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419386" y="1327150"/>
            <a:ext cx="9405258" cy="3287713"/>
          </a:xfrm>
        </p:spPr>
        <p:txBody>
          <a:bodyPr/>
          <a:lstStyle/>
          <a:p>
            <a:pPr marL="0" indent="0" eaLnBrk="1"/>
            <a:r>
              <a:rPr dirty="0" smtClean="0">
                <a:latin typeface="Liberation Sans"/>
              </a:rPr>
              <a:t>Разработать технологию маршрутизации </a:t>
            </a:r>
            <a:r>
              <a:rPr dirty="0">
                <a:latin typeface="Liberation Sans"/>
              </a:rPr>
              <a:t>в</a:t>
            </a:r>
            <a:r>
              <a:rPr dirty="0" smtClean="0">
                <a:latin typeface="Liberation Sans"/>
              </a:rPr>
              <a:t> сети на кристалле микропроцессоров нового поколения с архитектурой «Эльбрус» для улучшения её физических характеристик</a:t>
            </a:r>
          </a:p>
          <a:p>
            <a:pPr marL="0" indent="0" eaLnBrk="1"/>
            <a:r>
              <a:rPr lang="ru-RU" dirty="0">
                <a:latin typeface="Liberation Sans"/>
              </a:rPr>
              <a:t>Задачи</a:t>
            </a:r>
            <a:r>
              <a:rPr lang="ru-RU" dirty="0" smtClean="0">
                <a:latin typeface="Liberation Sans"/>
              </a:rPr>
              <a:t>:</a:t>
            </a:r>
          </a:p>
          <a:p>
            <a:pPr eaLnBrk="1">
              <a:buFont typeface="Arial" panose="020B0604020202020204" pitchFamily="34" charset="0"/>
              <a:buChar char="•"/>
            </a:pPr>
            <a:r>
              <a:rPr lang="ru-RU" dirty="0" smtClean="0">
                <a:latin typeface="Liberation Sans"/>
              </a:rPr>
              <a:t>Формирование технологии адресации с использованием вектора смещения в сети на кристалле МП Е16С</a:t>
            </a:r>
            <a:endParaRPr lang="ru-RU" dirty="0">
              <a:latin typeface="Liberation Sans"/>
            </a:endParaRPr>
          </a:p>
          <a:p>
            <a:pPr algn="just" eaLnBrk="1">
              <a:buSzPct val="100000"/>
              <a:buFont typeface="Arial" panose="020B0604020202020204" pitchFamily="34" charset="0"/>
              <a:buChar char="•"/>
            </a:pPr>
            <a:r>
              <a:rPr lang="ru-RU" dirty="0" smtClean="0">
                <a:latin typeface="Liberation Sans"/>
              </a:rPr>
              <a:t>Разработка </a:t>
            </a:r>
            <a:r>
              <a:rPr lang="ru-RU" dirty="0">
                <a:latin typeface="Liberation Sans"/>
              </a:rPr>
              <a:t>RTL </a:t>
            </a:r>
            <a:r>
              <a:rPr lang="ru-RU" dirty="0" smtClean="0">
                <a:latin typeface="Liberation Sans"/>
              </a:rPr>
              <a:t>описания маршрутизации </a:t>
            </a:r>
            <a:r>
              <a:rPr lang="ru-RU" dirty="0">
                <a:latin typeface="Liberation Sans"/>
              </a:rPr>
              <a:t>пакетов </a:t>
            </a:r>
          </a:p>
          <a:p>
            <a:pPr algn="just" eaLnBrk="1">
              <a:buSzPct val="100000"/>
              <a:buFont typeface="Arial" panose="020B0604020202020204" pitchFamily="34" charset="0"/>
              <a:buChar char="•"/>
            </a:pPr>
            <a:r>
              <a:rPr lang="ru-RU" dirty="0" smtClean="0">
                <a:latin typeface="Liberation Sans"/>
              </a:rPr>
              <a:t>Анализ физических характеристик </a:t>
            </a:r>
            <a:r>
              <a:rPr lang="ru-RU" dirty="0">
                <a:latin typeface="Liberation Sans"/>
              </a:rPr>
              <a:t>полученной системы</a:t>
            </a:r>
          </a:p>
          <a:p>
            <a:pPr marL="0" indent="0" eaLnBrk="1"/>
            <a:r>
              <a:rPr dirty="0" smtClean="0">
                <a:latin typeface="Liberation Sans"/>
              </a:rPr>
              <a:t>Требования: </a:t>
            </a:r>
          </a:p>
          <a:p>
            <a:pPr marL="0" indent="0" eaLnBrk="1">
              <a:buFontTx/>
              <a:buChar char="•"/>
            </a:pPr>
            <a:r>
              <a:rPr dirty="0" smtClean="0">
                <a:latin typeface="Liberation Sans"/>
              </a:rPr>
              <a:t>    Время доставки пакета</a:t>
            </a:r>
            <a:r>
              <a:rPr lang="en-US" dirty="0" smtClean="0">
                <a:latin typeface="Liberation Sans"/>
              </a:rPr>
              <a:t> </a:t>
            </a:r>
            <a:r>
              <a:rPr lang="ru-RU" dirty="0" smtClean="0">
                <a:latin typeface="Liberation Sans"/>
              </a:rPr>
              <a:t>не должно превышать значения,</a:t>
            </a:r>
            <a:r>
              <a:rPr dirty="0" smtClean="0">
                <a:latin typeface="Liberation Sans"/>
              </a:rPr>
              <a:t> полученного в реализации МП Е16С</a:t>
            </a:r>
          </a:p>
          <a:p>
            <a:pPr marL="0" indent="0" eaLnBrk="1"/>
            <a:endParaRPr sz="2000" dirty="0" smtClean="0">
              <a:latin typeface="Liberation Sans"/>
            </a:endParaRPr>
          </a:p>
          <a:p>
            <a:pPr marL="0" indent="0" eaLnBrk="1">
              <a:buSzPct val="45000"/>
              <a:buFont typeface="StarSymbol"/>
              <a:buChar char="●"/>
            </a:pPr>
            <a:endParaRPr dirty="0" smtClean="0">
              <a:latin typeface="Liberation San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smtClean="0">
                <a:latin typeface="Liberation Sans"/>
              </a:rPr>
              <a:t>Варианты адресации для передачи пакетов</a:t>
            </a:r>
          </a:p>
        </p:txBody>
      </p:sp>
      <p:graphicFrame>
        <p:nvGraphicFramePr>
          <p:cNvPr id="24591" name="Group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2808621"/>
              </p:ext>
            </p:extLst>
          </p:nvPr>
        </p:nvGraphicFramePr>
        <p:xfrm>
          <a:off x="203200" y="1747838"/>
          <a:ext cx="9672638" cy="2487930"/>
        </p:xfrm>
        <a:graphic>
          <a:graphicData uri="http://schemas.openxmlformats.org/drawingml/2006/table">
            <a:tbl>
              <a:tblPr/>
              <a:tblGrid>
                <a:gridCol w="4837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5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Вектор смещений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–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относительное расстояние между устройствами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Явное указание номер устройства назначения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+ Выходной порт явно указывается в векторе смещения; уменьшение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тайминга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 Необходимость высчитывать вектор смещений при попадании пакета в сеть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 Необходимость модифицировать адрес при прохождении узла сети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+ Простая реализация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  При прохождении узла необходимо сравнение сетевых адресов; увеличение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тайминга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589" name="Text Box 18"/>
          <p:cNvSpPr txBox="1">
            <a:spLocks noChangeArrowheads="1"/>
          </p:cNvSpPr>
          <p:nvPr/>
        </p:nvSpPr>
        <p:spPr bwMode="auto">
          <a:xfrm>
            <a:off x="474663" y="4837113"/>
            <a:ext cx="6400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Выбрана адресация с использованием вектора смещений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549" y="10827"/>
            <a:ext cx="9072562" cy="947738"/>
          </a:xfrm>
        </p:spPr>
        <p:txBody>
          <a:bodyPr/>
          <a:lstStyle/>
          <a:p>
            <a:r>
              <a:rPr lang="ru-RU" dirty="0" smtClean="0"/>
              <a:t>Коммутационная часть </a:t>
            </a:r>
            <a:r>
              <a:rPr lang="en-US" dirty="0" smtClean="0"/>
              <a:t>TILE_COM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383789" y="1548731"/>
            <a:ext cx="2785539" cy="7053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373877" y="2807025"/>
            <a:ext cx="2795451" cy="6787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383790" y="4029186"/>
            <a:ext cx="2795451" cy="6787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878002" y="1727718"/>
            <a:ext cx="2447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Network Adapter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375769" y="2927575"/>
            <a:ext cx="931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Router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613769" y="4077690"/>
            <a:ext cx="24558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Address change module</a:t>
            </a:r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7583392" y="1037595"/>
            <a:ext cx="396239" cy="4899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7583394" y="3504161"/>
            <a:ext cx="396239" cy="5242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7583391" y="4699755"/>
            <a:ext cx="396239" cy="4442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7583393" y="2267696"/>
            <a:ext cx="396239" cy="5242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92500" y="1769366"/>
            <a:ext cx="55689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Network Adapter – </a:t>
            </a:r>
            <a:r>
              <a:rPr lang="ru-RU" dirty="0" smtClean="0"/>
              <a:t>подсчет вектор смещения пакета, исходя из номеров узлов отправителя и получателя</a:t>
            </a:r>
          </a:p>
          <a:p>
            <a:endParaRPr lang="ru-RU" dirty="0"/>
          </a:p>
          <a:p>
            <a:r>
              <a:rPr lang="en-US" dirty="0" smtClean="0"/>
              <a:t>Router – </a:t>
            </a:r>
            <a:r>
              <a:rPr lang="ru-RU" dirty="0" smtClean="0"/>
              <a:t>выбор </a:t>
            </a:r>
            <a:r>
              <a:rPr lang="ru-RU" dirty="0" smtClean="0"/>
              <a:t>направления следования пакета</a:t>
            </a:r>
          </a:p>
          <a:p>
            <a:endParaRPr lang="ru-RU" dirty="0"/>
          </a:p>
          <a:p>
            <a:r>
              <a:rPr lang="en-US" dirty="0" smtClean="0"/>
              <a:t>Address change – </a:t>
            </a:r>
            <a:r>
              <a:rPr lang="ru-RU" dirty="0" smtClean="0"/>
              <a:t>изменение вектора смещения пакета, после прохождения узла</a:t>
            </a:r>
            <a:endParaRPr lang="ru-RU" dirty="0"/>
          </a:p>
        </p:txBody>
      </p:sp>
      <p:sp>
        <p:nvSpPr>
          <p:cNvPr id="18" name="Стрелка вправо 17"/>
          <p:cNvSpPr/>
          <p:nvPr/>
        </p:nvSpPr>
        <p:spPr>
          <a:xfrm rot="10800000">
            <a:off x="9221525" y="3027032"/>
            <a:ext cx="560272" cy="2387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9169328" y="2828932"/>
            <a:ext cx="7446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Из </a:t>
            </a:r>
            <a:r>
              <a:rPr lang="en-US" sz="1200" dirty="0" smtClean="0"/>
              <a:t>OCN</a:t>
            </a:r>
            <a:endParaRPr lang="ru-RU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7422739" y="5123358"/>
            <a:ext cx="11137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в</a:t>
            </a:r>
            <a:r>
              <a:rPr lang="en-US" sz="1200" dirty="0" smtClean="0"/>
              <a:t> OCN</a:t>
            </a:r>
            <a:endParaRPr lang="ru-RU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7248396" y="808078"/>
            <a:ext cx="13337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От абонента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9593653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dirty="0">
                <a:latin typeface="Liberation Sans"/>
              </a:rPr>
              <a:t>С</a:t>
            </a:r>
            <a:r>
              <a:rPr dirty="0" smtClean="0">
                <a:latin typeface="Liberation Sans"/>
              </a:rPr>
              <a:t>истема адресации</a:t>
            </a:r>
          </a:p>
        </p:txBody>
      </p:sp>
      <p:sp>
        <p:nvSpPr>
          <p:cNvPr id="25602" name="Объект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/>
            <a:endParaRPr smtClean="0">
              <a:latin typeface="Liberation San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733027"/>
              </p:ext>
            </p:extLst>
          </p:nvPr>
        </p:nvGraphicFramePr>
        <p:xfrm>
          <a:off x="503238" y="1173163"/>
          <a:ext cx="9071643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6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47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0807">
                <a:tc>
                  <a:txBody>
                    <a:bodyPr/>
                    <a:lstStyle/>
                    <a:p>
                      <a:r>
                        <a:rPr lang="ru-RU" dirty="0" smtClean="0"/>
                        <a:t>Бит адреса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Назначение 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807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Tid</a:t>
                      </a:r>
                      <a:r>
                        <a:rPr lang="en-US" dirty="0" smtClean="0"/>
                        <a:t> [9]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устройство назначения - HMU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807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Tid</a:t>
                      </a:r>
                      <a:r>
                        <a:rPr lang="en-US" dirty="0" smtClean="0"/>
                        <a:t> [8]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устройство назначения – </a:t>
                      </a:r>
                      <a:r>
                        <a:rPr lang="ru-RU" dirty="0" err="1" smtClean="0"/>
                        <a:t>core</a:t>
                      </a:r>
                      <a:endParaRPr lang="ru-R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807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Tid</a:t>
                      </a:r>
                      <a:r>
                        <a:rPr lang="en-US" dirty="0" smtClean="0"/>
                        <a:t> [7]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устройство назначения – l3 </a:t>
                      </a:r>
                      <a:r>
                        <a:rPr lang="ru-RU" dirty="0" err="1" smtClean="0"/>
                        <a:t>bank</a:t>
                      </a:r>
                      <a:r>
                        <a:rPr lang="ru-RU" dirty="0" smtClean="0"/>
                        <a:t> или XMU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807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Tid</a:t>
                      </a:r>
                      <a:r>
                        <a:rPr lang="en-US" dirty="0" smtClean="0"/>
                        <a:t> [6]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смещение по оси 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0807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Tid</a:t>
                      </a:r>
                      <a:r>
                        <a:rPr lang="en-US" dirty="0" smtClean="0"/>
                        <a:t> [5]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смещение по оси 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0807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Tid</a:t>
                      </a:r>
                      <a:r>
                        <a:rPr lang="en-US" dirty="0" smtClean="0"/>
                        <a:t> [4]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1 - смещение вверх по </a:t>
                      </a:r>
                      <a:r>
                        <a:rPr lang="en-US" dirty="0" smtClean="0"/>
                        <a:t>z</a:t>
                      </a:r>
                      <a:r>
                        <a:rPr lang="ru-RU" dirty="0" smtClean="0"/>
                        <a:t>, 0 </a:t>
                      </a:r>
                      <a:r>
                        <a:rPr lang="en-US" dirty="0" smtClean="0"/>
                        <a:t>- </a:t>
                      </a:r>
                      <a:r>
                        <a:rPr lang="ru-RU" dirty="0" smtClean="0"/>
                        <a:t>смещение вниз по 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0807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Tid</a:t>
                      </a:r>
                      <a:r>
                        <a:rPr lang="en-US" dirty="0" smtClean="0"/>
                        <a:t> [3]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четыре смещения по 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0807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Tid</a:t>
                      </a:r>
                      <a:r>
                        <a:rPr lang="en-US" dirty="0" smtClean="0"/>
                        <a:t> [2]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три и более смещений по 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0807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Tid</a:t>
                      </a:r>
                      <a:r>
                        <a:rPr lang="en-US" dirty="0" smtClean="0"/>
                        <a:t> [1]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два и более смещений по 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0807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Tid</a:t>
                      </a:r>
                      <a:r>
                        <a:rPr lang="en-US" dirty="0" smtClean="0"/>
                        <a:t> [0]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одно и больше смещений по 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12040</TotalTime>
  <Words>861</Words>
  <Application>Microsoft Office PowerPoint</Application>
  <PresentationFormat>Произвольный</PresentationFormat>
  <Paragraphs>219</Paragraphs>
  <Slides>15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Arial</vt:lpstr>
      <vt:lpstr>Calibri</vt:lpstr>
      <vt:lpstr>DejaVu Sans</vt:lpstr>
      <vt:lpstr>Liberation Sans</vt:lpstr>
      <vt:lpstr>Liberation Serif</vt:lpstr>
      <vt:lpstr>Lohit Devanagari</vt:lpstr>
      <vt:lpstr>Noto Sans CJK SC Regular</vt:lpstr>
      <vt:lpstr>StarSymbol</vt:lpstr>
      <vt:lpstr>Обычный</vt:lpstr>
      <vt:lpstr>«Московский физико-технический институт (государственный университет)» Физтех-школа радиотехники и компьютерных технологий  Кафедра информатики и вычислительной техники</vt:lpstr>
      <vt:lpstr>Презентация PowerPoint</vt:lpstr>
      <vt:lpstr>Презентация PowerPoint</vt:lpstr>
      <vt:lpstr>Типы пакетов в сетевом протоколе</vt:lpstr>
      <vt:lpstr>Проблема сети на кристалле МП Е16С</vt:lpstr>
      <vt:lpstr>Цель работы</vt:lpstr>
      <vt:lpstr>Варианты адресации для передачи пакетов</vt:lpstr>
      <vt:lpstr>Коммутационная часть TILE_COM</vt:lpstr>
      <vt:lpstr>Система адресации</vt:lpstr>
      <vt:lpstr>Формирование адреса назначения (Network Adapter) </vt:lpstr>
      <vt:lpstr>Алгоритм маршрутизации пакетов в сети (Router)</vt:lpstr>
      <vt:lpstr>Изменение адреса после прохождения узла (Address change module)</vt:lpstr>
      <vt:lpstr>Реализованные RTL модули</vt:lpstr>
      <vt:lpstr>Синтез схемы маршрутизации внутри входной очереди</vt:lpstr>
      <vt:lpstr>Результаты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«Московский физико-технический институт (государственный университет)» Физтех-школа радиотехники и компьютерных технологий  Кафедра информатики и вычислительной техники</dc:title>
  <dc:creator>Александр Кичин</dc:creator>
  <cp:lastModifiedBy>Александр Кичин</cp:lastModifiedBy>
  <cp:revision>159</cp:revision>
  <dcterms:created xsi:type="dcterms:W3CDTF">2020-04-29T20:35:47Z</dcterms:created>
  <dcterms:modified xsi:type="dcterms:W3CDTF">2020-06-29T10:53:20Z</dcterms:modified>
</cp:coreProperties>
</file>