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0" r:id="rId5"/>
    <p:sldId id="282" r:id="rId6"/>
    <p:sldId id="287" r:id="rId7"/>
    <p:sldId id="274" r:id="rId8"/>
    <p:sldId id="284" r:id="rId9"/>
    <p:sldId id="275" r:id="rId10"/>
    <p:sldId id="273" r:id="rId11"/>
    <p:sldId id="278" r:id="rId12"/>
    <p:sldId id="277" r:id="rId13"/>
    <p:sldId id="280" r:id="rId14"/>
    <p:sldId id="285" r:id="rId15"/>
    <p:sldId id="264" r:id="rId16"/>
    <p:sldId id="286" r:id="rId17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20AA6FD-A886-43A3-8B3D-757C94EF263E}">
          <p14:sldIdLst>
            <p14:sldId id="256"/>
            <p14:sldId id="257"/>
            <p14:sldId id="258"/>
            <p14:sldId id="270"/>
            <p14:sldId id="282"/>
            <p14:sldId id="287"/>
            <p14:sldId id="274"/>
            <p14:sldId id="284"/>
            <p14:sldId id="275"/>
            <p14:sldId id="273"/>
            <p14:sldId id="278"/>
            <p14:sldId id="277"/>
            <p14:sldId id="280"/>
            <p14:sldId id="285"/>
            <p14:sldId id="264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418" autoAdjust="0"/>
    <p:restoredTop sz="94565" autoAdjust="0"/>
  </p:normalViewPr>
  <p:slideViewPr>
    <p:cSldViewPr snapToGrid="0">
      <p:cViewPr varScale="1">
        <p:scale>
          <a:sx n="55" d="100"/>
          <a:sy n="55" d="100"/>
        </p:scale>
        <p:origin x="-1075" y="-7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65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444DF08-CE0D-4148-9D16-FE7F767E3D87}" type="slidenum">
              <a:rPr lang="ru-RU" sz="1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33507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DD29A3AB-A040-4C1B-AB70-958D4A556376}" type="slidenum">
              <a:rPr lang="ru-RU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5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D29A3AB-A040-4C1B-AB70-958D4A556376}" type="slidenum">
              <a:rPr lang="ru-RU" smtClean="0"/>
              <a:pPr lvl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3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C5063A-066A-45D4-8CB7-37EC1B62B989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5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9F6779-9042-4DF0-B0CC-4A626B0C6DF3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2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6ECE64-7FAD-4EA8-88D4-2C1F5D940148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6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8751AA-A2C7-4E70-9DEA-6F708DC14E0E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3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6EF6A3-DF3A-4F92-8993-F7B3B60ADA81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60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BBDA37-0969-4C0A-AEBC-9C8B50E0643E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9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C3CDE1-3541-4142-9917-65663ED94EF6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2FD49B-1DDC-440C-BBA5-240A8717E137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03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68AE1F-5898-4B1D-9A48-3FF4828EBDF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3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B7692F-11B7-4DE5-A86B-27C85D898E8E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9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1DDCD1-9526-44F6-A911-266DA63DFDCF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19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5BB2AC75-F1B6-4F7D-94B3-719C22945877}" type="slidenum">
              <a:rPr lang="ru-RU"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!MCST\diploma\&#1044;&#1086;&#1082;&#1091;&#1084;&#1077;&#1085;&#1090;65.vsd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1318253" y="5868069"/>
            <a:ext cx="7955640" cy="815608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spcBef>
                <a:spcPts val="649"/>
              </a:spcBef>
              <a:spcAft>
                <a:spcPts val="0"/>
              </a:spcAft>
              <a:buNone/>
            </a:pPr>
            <a:r>
              <a:rPr lang="ru-RU" sz="2400" dirty="0">
                <a:latin typeface="+mn-lt"/>
              </a:rPr>
              <a:t>С</a:t>
            </a:r>
            <a:r>
              <a:rPr lang="ru-RU" sz="2400" dirty="0" smtClean="0">
                <a:latin typeface="+mn-lt"/>
              </a:rPr>
              <a:t>тудент: </a:t>
            </a:r>
            <a:r>
              <a:rPr lang="ru-RU" sz="2400" dirty="0" err="1" smtClean="0">
                <a:latin typeface="+mn-lt"/>
              </a:rPr>
              <a:t>Неделько</a:t>
            </a:r>
            <a:r>
              <a:rPr lang="ru-RU" sz="2400" dirty="0" smtClean="0">
                <a:latin typeface="+mn-lt"/>
              </a:rPr>
              <a:t> Н.В., </a:t>
            </a:r>
            <a:r>
              <a:rPr lang="ru-RU" sz="2400" dirty="0">
                <a:latin typeface="+mn-lt"/>
              </a:rPr>
              <a:t>9</a:t>
            </a:r>
            <a:r>
              <a:rPr lang="ru-RU" sz="2400" dirty="0">
                <a:latin typeface="+mn-lt"/>
                <a:cs typeface="Arial" pitchFamily="2"/>
              </a:rPr>
              <a:t>13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группа</a:t>
            </a:r>
            <a:endParaRPr lang="ru-RU" sz="2400" dirty="0">
              <a:latin typeface="+mn-lt"/>
            </a:endParaRPr>
          </a:p>
          <a:p>
            <a:pPr marL="0" lvl="0" indent="0" algn="l">
              <a:spcBef>
                <a:spcPts val="649"/>
              </a:spcBef>
              <a:spcAft>
                <a:spcPts val="0"/>
              </a:spcAft>
              <a:buNone/>
            </a:pPr>
            <a:r>
              <a:rPr lang="ru-RU" sz="2400" dirty="0">
                <a:latin typeface="+mn-lt"/>
              </a:rPr>
              <a:t>Научный руководитель: Волконский В.Ю.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647824" y="2267669"/>
            <a:ext cx="9071640" cy="28083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>
                <a:latin typeface="+mn-lt"/>
              </a:rPr>
              <a:t>Разработка </a:t>
            </a:r>
            <a:r>
              <a:rPr lang="ru-RU" dirty="0" smtClean="0">
                <a:latin typeface="+mn-lt"/>
              </a:rPr>
              <a:t>модулей сопряжения  </a:t>
            </a:r>
            <a:r>
              <a:rPr lang="ru-RU" dirty="0">
                <a:latin typeface="+mn-lt"/>
              </a:rPr>
              <a:t>функциональной модели </a:t>
            </a:r>
            <a:r>
              <a:rPr lang="ru-RU" dirty="0" smtClean="0">
                <a:latin typeface="+mn-lt"/>
              </a:rPr>
              <a:t>         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PCI-устройства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с RTL-моделью КПИ2 </a:t>
            </a:r>
            <a:endParaRPr lang="ru-RU" dirty="0">
              <a:latin typeface="+mn-lt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31800" y="115887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/>
              <a:t>Московский физико-технический институт (государственный университет)</a:t>
            </a:r>
          </a:p>
          <a:p>
            <a:pPr algn="ctr"/>
            <a:r>
              <a:rPr lang="ru-RU" dirty="0"/>
              <a:t>Факультет радиотехники и кибернетики</a:t>
            </a:r>
          </a:p>
          <a:p>
            <a:pPr algn="ctr"/>
            <a:r>
              <a:rPr lang="ru-RU" dirty="0"/>
              <a:t>Кафедра информатики и вычислительной техники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655936" y="1236977"/>
            <a:ext cx="7280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 dirty="0"/>
              <a:t>Выпускная квалификационная работа бакалавра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616173"/>
              </p:ext>
            </p:extLst>
          </p:nvPr>
        </p:nvGraphicFramePr>
        <p:xfrm>
          <a:off x="8208963" y="1258888"/>
          <a:ext cx="15208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Visio" r:id="rId4" imgW="4190676" imgH="3884690" progId="">
                  <p:embed/>
                </p:oleObj>
              </mc:Choice>
              <mc:Fallback>
                <p:oleObj name="Visio" r:id="rId4" imgW="4190676" imgH="388469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963" y="1258888"/>
                        <a:ext cx="15208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5776" y="323453"/>
            <a:ext cx="9649072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3200" b="1" dirty="0" smtClean="0">
                <a:latin typeface="+mn-lt"/>
              </a:rPr>
              <a:t>Алгоритмы работы транзакторов</a:t>
            </a:r>
            <a:endParaRPr lang="ru-RU" sz="3200" b="1" dirty="0"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683493"/>
            <a:ext cx="10080624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smtClean="0">
                <a:latin typeface="+mn-lt"/>
              </a:rPr>
              <a:t>PCI-slave</a:t>
            </a:r>
            <a:endParaRPr lang="ru-RU" sz="2800" u="sng" spc="-100" dirty="0">
              <a:latin typeface="+mn-lt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772060" y="1403573"/>
            <a:ext cx="2088232" cy="432048"/>
          </a:xfrm>
          <a:prstGeom prst="flowChartProcess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Ждать запрос на начало транзакции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439912" y="4211885"/>
            <a:ext cx="2088232" cy="288032"/>
          </a:xfrm>
          <a:prstGeom prst="flowChartProcess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Вызвать</a:t>
            </a:r>
            <a:r>
              <a:rPr lang="en-US" dirty="0" smtClean="0"/>
              <a:t> </a:t>
            </a:r>
            <a:r>
              <a:rPr lang="en-US" dirty="0" err="1" smtClean="0"/>
              <a:t>slave_load</a:t>
            </a:r>
            <a:r>
              <a:rPr lang="ru-RU" dirty="0" smtClean="0"/>
              <a:t> 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367904" y="4931965"/>
            <a:ext cx="2232248" cy="792088"/>
          </a:xfrm>
          <a:prstGeom prst="flowChartProcess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Дождаться передачи данных и загрузить данные на шину </a:t>
            </a:r>
            <a:r>
              <a:rPr lang="en-US" dirty="0" smtClean="0"/>
              <a:t>PCI</a:t>
            </a:r>
            <a:endParaRPr lang="ru-RU" dirty="0" smtClean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104208" y="4139877"/>
            <a:ext cx="2664296" cy="792088"/>
          </a:xfrm>
          <a:prstGeom prst="flowChartProcess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Дождаться передачи  данных и прочитать данные с шины </a:t>
            </a:r>
            <a:r>
              <a:rPr lang="en-US" dirty="0" smtClean="0"/>
              <a:t>PCI</a:t>
            </a:r>
            <a:endParaRPr lang="ru-RU" dirty="0" smtClean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4320232" y="5364013"/>
            <a:ext cx="2232248" cy="360040"/>
          </a:xfrm>
          <a:prstGeom prst="flowChartProcess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Вызвать</a:t>
            </a:r>
            <a:r>
              <a:rPr lang="en-US" dirty="0" smtClean="0"/>
              <a:t> </a:t>
            </a:r>
            <a:r>
              <a:rPr lang="en-US" dirty="0" err="1" smtClean="0"/>
              <a:t>slave_store</a:t>
            </a:r>
            <a:r>
              <a:rPr lang="ru-RU" dirty="0" smtClean="0"/>
              <a:t> </a:t>
            </a:r>
          </a:p>
        </p:txBody>
      </p:sp>
      <p:cxnSp>
        <p:nvCxnSpPr>
          <p:cNvPr id="26" name="Прямая со стрелкой 25"/>
          <p:cNvCxnSpPr>
            <a:stCxn id="8" idx="2"/>
          </p:cNvCxnSpPr>
          <p:nvPr/>
        </p:nvCxnSpPr>
        <p:spPr>
          <a:xfrm>
            <a:off x="3816176" y="1835621"/>
            <a:ext cx="0" cy="306323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816176" y="2987749"/>
            <a:ext cx="0" cy="306323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91" idx="3"/>
            <a:endCxn id="14" idx="0"/>
          </p:cNvCxnSpPr>
          <p:nvPr/>
        </p:nvCxnSpPr>
        <p:spPr>
          <a:xfrm rot="10800000" flipV="1">
            <a:off x="2484028" y="3547067"/>
            <a:ext cx="451764" cy="664817"/>
          </a:xfrm>
          <a:prstGeom prst="bentConnector2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91" idx="0"/>
            <a:endCxn id="19" idx="0"/>
          </p:cNvCxnSpPr>
          <p:nvPr/>
        </p:nvCxnSpPr>
        <p:spPr>
          <a:xfrm>
            <a:off x="4712677" y="3547068"/>
            <a:ext cx="723679" cy="592809"/>
          </a:xfrm>
          <a:prstGeom prst="bentConnector2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2"/>
            <a:endCxn id="16" idx="0"/>
          </p:cNvCxnSpPr>
          <p:nvPr/>
        </p:nvCxnSpPr>
        <p:spPr>
          <a:xfrm>
            <a:off x="2484028" y="4499917"/>
            <a:ext cx="0" cy="43204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9" idx="2"/>
            <a:endCxn id="20" idx="0"/>
          </p:cNvCxnSpPr>
          <p:nvPr/>
        </p:nvCxnSpPr>
        <p:spPr>
          <a:xfrm>
            <a:off x="5436356" y="4931965"/>
            <a:ext cx="0" cy="43204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16" idx="2"/>
          </p:cNvCxnSpPr>
          <p:nvPr/>
        </p:nvCxnSpPr>
        <p:spPr>
          <a:xfrm rot="16200000" flipH="1">
            <a:off x="2898074" y="5310007"/>
            <a:ext cx="504056" cy="1332148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20" idx="2"/>
          </p:cNvCxnSpPr>
          <p:nvPr/>
        </p:nvCxnSpPr>
        <p:spPr>
          <a:xfrm rot="5400000">
            <a:off x="4374238" y="5165991"/>
            <a:ext cx="504056" cy="1620180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94" idx="0"/>
          </p:cNvCxnSpPr>
          <p:nvPr/>
        </p:nvCxnSpPr>
        <p:spPr>
          <a:xfrm flipV="1">
            <a:off x="5287107" y="3131765"/>
            <a:ext cx="1841437" cy="3521918"/>
          </a:xfrm>
          <a:prstGeom prst="bentConnector2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3816176" y="3131765"/>
            <a:ext cx="3312368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/>
          <p:nvPr/>
        </p:nvCxnSpPr>
        <p:spPr>
          <a:xfrm>
            <a:off x="3848519" y="7063991"/>
            <a:ext cx="3928097" cy="388254"/>
          </a:xfrm>
          <a:prstGeom prst="bentConnector3">
            <a:avLst>
              <a:gd name="adj1" fmla="val -138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>
            <a:endCxn id="8" idx="3"/>
          </p:cNvCxnSpPr>
          <p:nvPr/>
        </p:nvCxnSpPr>
        <p:spPr>
          <a:xfrm rot="16200000" flipV="1">
            <a:off x="3402130" y="3077759"/>
            <a:ext cx="5832648" cy="2916324"/>
          </a:xfrm>
          <a:prstGeom prst="bentConnector2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89" idx="0"/>
          </p:cNvCxnSpPr>
          <p:nvPr/>
        </p:nvCxnSpPr>
        <p:spPr>
          <a:xfrm flipV="1">
            <a:off x="5245239" y="2555701"/>
            <a:ext cx="2531377" cy="16677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384128" y="2915741"/>
            <a:ext cx="42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112104" y="225837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3886359" y="7120007"/>
            <a:ext cx="42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5390273" y="635369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082968" y="3235589"/>
            <a:ext cx="86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чтение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4697008" y="3255685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запись</a:t>
            </a:r>
            <a:endParaRPr lang="ru-RU" dirty="0"/>
          </a:p>
        </p:txBody>
      </p:sp>
      <p:sp>
        <p:nvSpPr>
          <p:cNvPr id="89" name="Шестиугольник 88"/>
          <p:cNvSpPr/>
          <p:nvPr/>
        </p:nvSpPr>
        <p:spPr>
          <a:xfrm>
            <a:off x="2411603" y="2160395"/>
            <a:ext cx="2833636" cy="823965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Адрес </a:t>
            </a:r>
          </a:p>
          <a:p>
            <a:pPr algn="ctr">
              <a:lnSpc>
                <a:spcPts val="1800"/>
              </a:lnSpc>
            </a:pPr>
            <a:r>
              <a:rPr lang="ru-RU" dirty="0" smtClean="0"/>
              <a:t>принадлежит соотв. </a:t>
            </a:r>
            <a:r>
              <a:rPr lang="ru-RU" dirty="0" err="1" smtClean="0"/>
              <a:t>адр</a:t>
            </a:r>
            <a:r>
              <a:rPr lang="en-US" dirty="0" smtClean="0"/>
              <a:t>.</a:t>
            </a:r>
            <a:r>
              <a:rPr lang="ru-RU" dirty="0" smtClean="0"/>
              <a:t> пространству?</a:t>
            </a:r>
          </a:p>
        </p:txBody>
      </p:sp>
      <p:sp>
        <p:nvSpPr>
          <p:cNvPr id="91" name="Шестиугольник 90"/>
          <p:cNvSpPr/>
          <p:nvPr/>
        </p:nvSpPr>
        <p:spPr>
          <a:xfrm>
            <a:off x="2935792" y="3305907"/>
            <a:ext cx="1776885" cy="482321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Запрос на</a:t>
            </a:r>
          </a:p>
        </p:txBody>
      </p:sp>
      <p:sp>
        <p:nvSpPr>
          <p:cNvPr id="94" name="Шестиугольник 93"/>
          <p:cNvSpPr/>
          <p:nvPr/>
        </p:nvSpPr>
        <p:spPr>
          <a:xfrm>
            <a:off x="2453471" y="6241700"/>
            <a:ext cx="2833636" cy="823965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/>
              <a:t>Эта фаза </a:t>
            </a:r>
          </a:p>
          <a:p>
            <a:pPr algn="ctr"/>
            <a:r>
              <a:rPr lang="ru-RU" dirty="0" smtClean="0"/>
              <a:t>данных отмечена </a:t>
            </a:r>
          </a:p>
          <a:p>
            <a:pPr algn="ctr"/>
            <a:r>
              <a:rPr lang="ru-RU" dirty="0" smtClean="0"/>
              <a:t>как последняя?</a:t>
            </a:r>
          </a:p>
        </p:txBody>
      </p:sp>
    </p:spTree>
    <p:extLst>
      <p:ext uri="{BB962C8B-B14F-4D97-AF65-F5344CB8AC3E}">
        <p14:creationId xmlns:p14="http://schemas.microsoft.com/office/powerpoint/2010/main" val="382490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290157"/>
              </p:ext>
            </p:extLst>
          </p:nvPr>
        </p:nvGraphicFramePr>
        <p:xfrm>
          <a:off x="8208963" y="1258888"/>
          <a:ext cx="15208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Visio" r:id="rId4" imgW="4190676" imgH="3884690" progId="">
                  <p:embed/>
                </p:oleObj>
              </mc:Choice>
              <mc:Fallback>
                <p:oleObj name="Visio" r:id="rId4" imgW="4190676" imgH="388469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963" y="1258888"/>
                        <a:ext cx="15208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15776" y="323453"/>
            <a:ext cx="9649072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3200" b="1" dirty="0" smtClean="0">
                <a:latin typeface="+mn-lt"/>
              </a:rPr>
              <a:t>Алгоритмы работы транзакторов</a:t>
            </a:r>
            <a:endParaRPr lang="ru-RU" sz="3200" b="1" dirty="0">
              <a:latin typeface="+mn-lt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683493"/>
            <a:ext cx="10080624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smtClean="0">
                <a:latin typeface="+mn-lt"/>
              </a:rPr>
              <a:t>PCI-master</a:t>
            </a:r>
            <a:endParaRPr lang="ru-RU" sz="2800" u="sng" spc="-100" dirty="0">
              <a:latin typeface="+mn-lt"/>
            </a:endParaRPr>
          </a:p>
        </p:txBody>
      </p:sp>
      <p:grpSp>
        <p:nvGrpSpPr>
          <p:cNvPr id="749" name="Группа 748"/>
          <p:cNvGrpSpPr/>
          <p:nvPr/>
        </p:nvGrpSpPr>
        <p:grpSpPr>
          <a:xfrm>
            <a:off x="120580" y="1145511"/>
            <a:ext cx="9893300" cy="6230398"/>
            <a:chOff x="120580" y="1125415"/>
            <a:chExt cx="9893300" cy="6230398"/>
          </a:xfrm>
        </p:grpSpPr>
        <p:sp>
          <p:nvSpPr>
            <p:cNvPr id="9" name="Текст 3"/>
            <p:cNvSpPr txBox="1">
              <a:spLocks/>
            </p:cNvSpPr>
            <p:nvPr/>
          </p:nvSpPr>
          <p:spPr>
            <a:xfrm>
              <a:off x="284489" y="2123652"/>
              <a:ext cx="9511453" cy="523216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>
              <a:defPPr marL="432000" lvl="0" indent="-324000">
                <a:spcBef>
                  <a:spcPts val="0"/>
                </a:spcBef>
                <a:spcAft>
                  <a:spcPts val="1417"/>
                </a:spcAft>
                <a:buSzPct val="45000"/>
                <a:buFont typeface="StarSymbol"/>
                <a:buNone/>
                <a:defRPr lang="ru-RU" sz="32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defPPr>
              <a:lvl1pPr marL="432000" lvl="0" indent="-324000" rtl="0" hangingPunct="0">
                <a:spcBef>
                  <a:spcPts val="0"/>
                </a:spcBef>
                <a:spcAft>
                  <a:spcPts val="1417"/>
                </a:spcAft>
                <a:buSzPct val="45000"/>
                <a:buFont typeface="StarSymbol"/>
                <a:buChar char="●"/>
                <a:tabLst/>
                <a:defRPr lang="ru-RU" sz="32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1pPr>
              <a:lvl2pPr marL="864000" lvl="1" indent="-324000">
                <a:spcBef>
                  <a:spcPts val="0"/>
                </a:spcBef>
                <a:spcAft>
                  <a:spcPts val="1134"/>
                </a:spcAft>
                <a:buSzPct val="45000"/>
                <a:buFont typeface="StarSymbol"/>
                <a:buChar char="●"/>
                <a:defRPr lang="ru-RU" sz="2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2pPr>
              <a:lvl3pPr marL="1295999" lvl="2" indent="-288000">
                <a:spcBef>
                  <a:spcPts val="0"/>
                </a:spcBef>
                <a:spcAft>
                  <a:spcPts val="850"/>
                </a:spcAft>
                <a:buSzPct val="75000"/>
                <a:buFont typeface="StarSymbol"/>
                <a:buChar char="–"/>
                <a:defRPr lang="ru-RU" sz="24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3pPr>
              <a:lvl4pPr marL="1728000" lvl="3" indent="-216000">
                <a:spcBef>
                  <a:spcPts val="0"/>
                </a:spcBef>
                <a:spcAft>
                  <a:spcPts val="567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4pPr>
              <a:lvl5pPr marL="2160000" lvl="4" indent="-216000">
                <a:spcBef>
                  <a:spcPts val="0"/>
                </a:spcBef>
                <a:spcAft>
                  <a:spcPts val="283"/>
                </a:spcAft>
                <a:buSzPct val="75000"/>
                <a:buFont typeface="StarSymbol"/>
                <a:buChar char="–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5pPr>
              <a:lvl6pPr marL="2592000" lvl="5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6pPr>
              <a:lvl7pPr marL="3024000" lvl="6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7pPr>
              <a:lvl8pPr marL="3456000" lvl="7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8pPr>
              <a:lvl9pPr marL="3887999" lvl="8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9pPr>
            </a:lstStyle>
            <a:p>
              <a:pPr marL="108000" indent="0">
                <a:spcAft>
                  <a:spcPts val="0"/>
                </a:spcAft>
                <a:buSzPct val="100000"/>
                <a:buNone/>
              </a:pPr>
              <a:endParaRPr lang="ru-RU" sz="1600" dirty="0" smtClean="0"/>
            </a:p>
          </p:txBody>
        </p:sp>
        <p:sp>
          <p:nvSpPr>
            <p:cNvPr id="706" name="TextBox 705"/>
            <p:cNvSpPr txBox="1"/>
            <p:nvPr/>
          </p:nvSpPr>
          <p:spPr>
            <a:xfrm>
              <a:off x="2816137" y="2324688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65" name="Блок-схема: процесс 64"/>
            <p:cNvSpPr/>
            <p:nvPr/>
          </p:nvSpPr>
          <p:spPr>
            <a:xfrm>
              <a:off x="723176" y="2943931"/>
              <a:ext cx="1944216" cy="648072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Выставить запрос на начало транзакции</a:t>
              </a:r>
            </a:p>
          </p:txBody>
        </p:sp>
        <p:sp>
          <p:nvSpPr>
            <p:cNvPr id="110" name="Блок-схема: процесс 109"/>
            <p:cNvSpPr/>
            <p:nvPr/>
          </p:nvSpPr>
          <p:spPr>
            <a:xfrm>
              <a:off x="579160" y="5734240"/>
              <a:ext cx="2232248" cy="288032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Начать фазу данных</a:t>
              </a:r>
              <a:endParaRPr lang="en-US" dirty="0" smtClean="0"/>
            </a:p>
          </p:txBody>
        </p:sp>
        <p:sp>
          <p:nvSpPr>
            <p:cNvPr id="112" name="Шестиугольник 111"/>
            <p:cNvSpPr/>
            <p:nvPr/>
          </p:nvSpPr>
          <p:spPr>
            <a:xfrm>
              <a:off x="543156" y="6412317"/>
              <a:ext cx="2304256" cy="432048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en-US" dirty="0" smtClean="0"/>
                <a:t>Slave </a:t>
              </a:r>
              <a:r>
                <a:rPr lang="ru-RU" dirty="0" err="1" smtClean="0"/>
                <a:t>подтвержд</a:t>
              </a:r>
              <a:r>
                <a:rPr lang="ru-RU" dirty="0" smtClean="0"/>
                <a:t>. передачу данных?</a:t>
              </a:r>
              <a:endParaRPr lang="ru-RU" dirty="0"/>
            </a:p>
          </p:txBody>
        </p:sp>
        <p:sp>
          <p:nvSpPr>
            <p:cNvPr id="115" name="Шестиугольник 114"/>
            <p:cNvSpPr/>
            <p:nvPr/>
          </p:nvSpPr>
          <p:spPr>
            <a:xfrm>
              <a:off x="471148" y="1299749"/>
              <a:ext cx="2448272" cy="576064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dirty="0" smtClean="0"/>
                <a:t>Задание появилось </a:t>
              </a:r>
            </a:p>
            <a:p>
              <a:pPr algn="ctr">
                <a:lnSpc>
                  <a:spcPts val="1800"/>
                </a:lnSpc>
              </a:pPr>
              <a:r>
                <a:rPr lang="ru-RU" dirty="0" smtClean="0"/>
                <a:t>на данном такте?</a:t>
              </a:r>
            </a:p>
          </p:txBody>
        </p:sp>
        <p:sp>
          <p:nvSpPr>
            <p:cNvPr id="116" name="Шестиугольник 115"/>
            <p:cNvSpPr/>
            <p:nvPr/>
          </p:nvSpPr>
          <p:spPr>
            <a:xfrm>
              <a:off x="453146" y="2265856"/>
              <a:ext cx="2484276" cy="288032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dirty="0" smtClean="0"/>
                <a:t>Шина </a:t>
              </a:r>
              <a:r>
                <a:rPr lang="en-US" dirty="0" smtClean="0"/>
                <a:t>PCI </a:t>
              </a:r>
              <a:r>
                <a:rPr lang="ru-RU" dirty="0" smtClean="0"/>
                <a:t>свободна?</a:t>
              </a:r>
              <a:endParaRPr lang="ru-RU" dirty="0"/>
            </a:p>
          </p:txBody>
        </p:sp>
        <p:sp>
          <p:nvSpPr>
            <p:cNvPr id="117" name="Шестиугольник 116"/>
            <p:cNvSpPr/>
            <p:nvPr/>
          </p:nvSpPr>
          <p:spPr>
            <a:xfrm>
              <a:off x="363136" y="4624117"/>
              <a:ext cx="2664296" cy="720080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en-US" dirty="0" smtClean="0"/>
                <a:t>Slave </a:t>
              </a:r>
              <a:r>
                <a:rPr lang="ru-RU" dirty="0" smtClean="0"/>
                <a:t>ответил</a:t>
              </a:r>
              <a:r>
                <a:rPr lang="en-US" dirty="0" smtClean="0"/>
                <a:t> </a:t>
              </a:r>
              <a:r>
                <a:rPr lang="ru-RU" dirty="0" smtClean="0"/>
                <a:t>первый раз в течение этого задания?</a:t>
              </a:r>
            </a:p>
          </p:txBody>
        </p:sp>
        <p:sp>
          <p:nvSpPr>
            <p:cNvPr id="16" name="Блок-схема: процесс 15"/>
            <p:cNvSpPr/>
            <p:nvPr/>
          </p:nvSpPr>
          <p:spPr>
            <a:xfrm>
              <a:off x="5988818" y="3227208"/>
              <a:ext cx="1655500" cy="792088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Запись данных на шину из врем. буфера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69085" y="5362654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65881" y="6151435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853756" y="2662954"/>
              <a:ext cx="860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чтение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01955" y="2656308"/>
              <a:ext cx="845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запись</a:t>
              </a:r>
              <a:endParaRPr lang="ru-RU" dirty="0"/>
            </a:p>
          </p:txBody>
        </p:sp>
        <p:sp>
          <p:nvSpPr>
            <p:cNvPr id="72" name="Блок-схема: процесс 71"/>
            <p:cNvSpPr/>
            <p:nvPr/>
          </p:nvSpPr>
          <p:spPr>
            <a:xfrm>
              <a:off x="3312120" y="2085133"/>
              <a:ext cx="1872208" cy="648072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Вызвать </a:t>
              </a:r>
              <a:r>
                <a:rPr lang="en-US" dirty="0" err="1" smtClean="0"/>
                <a:t>master_end</a:t>
              </a:r>
              <a:r>
                <a:rPr lang="en-US" dirty="0" smtClean="0"/>
                <a:t> </a:t>
              </a:r>
              <a:r>
                <a:rPr lang="ru-RU" dirty="0" smtClean="0"/>
                <a:t>со статусом </a:t>
              </a:r>
              <a:r>
                <a:rPr lang="en-US" dirty="0" smtClean="0"/>
                <a:t>FAIL</a:t>
              </a:r>
            </a:p>
          </p:txBody>
        </p:sp>
        <p:sp>
          <p:nvSpPr>
            <p:cNvPr id="109" name="Блок-схема: процесс 108"/>
            <p:cNvSpPr/>
            <p:nvPr/>
          </p:nvSpPr>
          <p:spPr>
            <a:xfrm>
              <a:off x="3420132" y="4732129"/>
              <a:ext cx="1656184" cy="504056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Вызвать </a:t>
              </a:r>
              <a:r>
                <a:rPr lang="en-US" dirty="0" err="1" smtClean="0"/>
                <a:t>master_begin</a:t>
              </a:r>
              <a:endParaRPr lang="en-US" dirty="0" smtClean="0"/>
            </a:p>
          </p:txBody>
        </p:sp>
        <p:sp>
          <p:nvSpPr>
            <p:cNvPr id="114" name="Шестиугольник 113"/>
            <p:cNvSpPr/>
            <p:nvPr/>
          </p:nvSpPr>
          <p:spPr>
            <a:xfrm>
              <a:off x="7154425" y="2160395"/>
              <a:ext cx="1032485" cy="463975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600"/>
                </a:lnSpc>
              </a:pPr>
              <a:r>
                <a:rPr lang="ru-RU" dirty="0" smtClean="0"/>
                <a:t>Тип задачи</a:t>
              </a:r>
              <a:endParaRPr lang="ru-RU" dirty="0"/>
            </a:p>
          </p:txBody>
        </p:sp>
        <p:sp>
          <p:nvSpPr>
            <p:cNvPr id="118" name="Шестиугольник 117"/>
            <p:cNvSpPr/>
            <p:nvPr/>
          </p:nvSpPr>
          <p:spPr>
            <a:xfrm>
              <a:off x="3024088" y="3748021"/>
              <a:ext cx="2448272" cy="720080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Число запросов без ответа превысило лимит?</a:t>
              </a:r>
              <a:endParaRPr lang="ru-RU" dirty="0"/>
            </a:p>
          </p:txBody>
        </p:sp>
        <p:sp>
          <p:nvSpPr>
            <p:cNvPr id="119" name="Блок-схема: процесс 118"/>
            <p:cNvSpPr/>
            <p:nvPr/>
          </p:nvSpPr>
          <p:spPr>
            <a:xfrm>
              <a:off x="7808431" y="3207112"/>
              <a:ext cx="1728192" cy="792088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Считать данные во врем. буфер</a:t>
              </a:r>
            </a:p>
          </p:txBody>
        </p:sp>
        <p:sp>
          <p:nvSpPr>
            <p:cNvPr id="120" name="Шестиугольник 119"/>
            <p:cNvSpPr/>
            <p:nvPr/>
          </p:nvSpPr>
          <p:spPr>
            <a:xfrm>
              <a:off x="6336456" y="4715941"/>
              <a:ext cx="2736304" cy="504056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Все данные переданы/получены?</a:t>
              </a:r>
              <a:endParaRPr lang="ru-RU" dirty="0"/>
            </a:p>
          </p:txBody>
        </p:sp>
        <p:sp>
          <p:nvSpPr>
            <p:cNvPr id="121" name="Шестиугольник 120"/>
            <p:cNvSpPr/>
            <p:nvPr/>
          </p:nvSpPr>
          <p:spPr>
            <a:xfrm>
              <a:off x="7164548" y="5487942"/>
              <a:ext cx="1080120" cy="36004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dirty="0" smtClean="0"/>
                <a:t>Чтение?</a:t>
              </a:r>
              <a:endParaRPr lang="ru-RU" dirty="0"/>
            </a:p>
          </p:txBody>
        </p:sp>
        <p:sp>
          <p:nvSpPr>
            <p:cNvPr id="123" name="Блок-схема: процесс 122"/>
            <p:cNvSpPr/>
            <p:nvPr/>
          </p:nvSpPr>
          <p:spPr>
            <a:xfrm>
              <a:off x="6588484" y="6832645"/>
              <a:ext cx="2232248" cy="504056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Вызвать </a:t>
              </a:r>
              <a:r>
                <a:rPr lang="en-US" dirty="0" err="1" smtClean="0"/>
                <a:t>master_end</a:t>
              </a:r>
              <a:r>
                <a:rPr lang="en-US" dirty="0" smtClean="0"/>
                <a:t> </a:t>
              </a:r>
              <a:r>
                <a:rPr lang="ru-RU" dirty="0" smtClean="0"/>
                <a:t>со статусом </a:t>
              </a:r>
              <a:r>
                <a:rPr lang="en-US" dirty="0" smtClean="0"/>
                <a:t>SUCCESS</a:t>
              </a:r>
            </a:p>
          </p:txBody>
        </p:sp>
        <p:sp>
          <p:nvSpPr>
            <p:cNvPr id="125" name="Блок-схема: процесс 124"/>
            <p:cNvSpPr/>
            <p:nvPr/>
          </p:nvSpPr>
          <p:spPr>
            <a:xfrm>
              <a:off x="7925648" y="6005397"/>
              <a:ext cx="2088232" cy="504056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Вызвать </a:t>
              </a:r>
              <a:r>
                <a:rPr lang="en-US" dirty="0" err="1" smtClean="0"/>
                <a:t>update_read_buffer</a:t>
              </a:r>
              <a:endParaRPr lang="ru-RU" dirty="0" smtClean="0"/>
            </a:p>
          </p:txBody>
        </p:sp>
        <p:cxnSp>
          <p:nvCxnSpPr>
            <p:cNvPr id="134" name="Прямая со стрелкой 133"/>
            <p:cNvCxnSpPr>
              <a:stCxn id="110" idx="2"/>
            </p:cNvCxnSpPr>
            <p:nvPr/>
          </p:nvCxnSpPr>
          <p:spPr>
            <a:xfrm>
              <a:off x="1695284" y="6022272"/>
              <a:ext cx="0" cy="390045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hape 141"/>
            <p:cNvCxnSpPr>
              <a:stCxn id="115" idx="0"/>
            </p:cNvCxnSpPr>
            <p:nvPr/>
          </p:nvCxnSpPr>
          <p:spPr>
            <a:xfrm flipV="1">
              <a:off x="2919420" y="1135464"/>
              <a:ext cx="265907" cy="452317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 стрелкой 146"/>
            <p:cNvCxnSpPr>
              <a:stCxn id="113" idx="0"/>
              <a:endCxn id="118" idx="3"/>
            </p:cNvCxnSpPr>
            <p:nvPr/>
          </p:nvCxnSpPr>
          <p:spPr>
            <a:xfrm>
              <a:off x="2631388" y="4108061"/>
              <a:ext cx="392700" cy="0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hape 154"/>
            <p:cNvCxnSpPr>
              <a:stCxn id="72" idx="0"/>
            </p:cNvCxnSpPr>
            <p:nvPr/>
          </p:nvCxnSpPr>
          <p:spPr>
            <a:xfrm rot="16200000" flipV="1">
              <a:off x="2518460" y="355368"/>
              <a:ext cx="959718" cy="2499811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Соединительная линия уступом 167"/>
            <p:cNvCxnSpPr>
              <a:endCxn id="16" idx="0"/>
            </p:cNvCxnSpPr>
            <p:nvPr/>
          </p:nvCxnSpPr>
          <p:spPr>
            <a:xfrm rot="10800000" flipV="1">
              <a:off x="6816569" y="2944166"/>
              <a:ext cx="940763" cy="283042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Соединительная линия уступом 175"/>
            <p:cNvCxnSpPr>
              <a:stCxn id="119" idx="2"/>
            </p:cNvCxnSpPr>
            <p:nvPr/>
          </p:nvCxnSpPr>
          <p:spPr>
            <a:xfrm rot="5400000">
              <a:off x="7923504" y="3722493"/>
              <a:ext cx="472316" cy="1025731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Соединительная линия уступом 191"/>
            <p:cNvCxnSpPr>
              <a:stCxn id="121" idx="0"/>
              <a:endCxn id="125" idx="0"/>
            </p:cNvCxnSpPr>
            <p:nvPr/>
          </p:nvCxnSpPr>
          <p:spPr>
            <a:xfrm>
              <a:off x="8244668" y="5667962"/>
              <a:ext cx="725096" cy="337435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Соединительная линия уступом 195"/>
            <p:cNvCxnSpPr>
              <a:stCxn id="125" idx="2"/>
            </p:cNvCxnSpPr>
            <p:nvPr/>
          </p:nvCxnSpPr>
          <p:spPr>
            <a:xfrm rot="5400000">
              <a:off x="8272170" y="5944369"/>
              <a:ext cx="132511" cy="1262678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Прямая со стрелкой 450"/>
            <p:cNvCxnSpPr>
              <a:stCxn id="65" idx="2"/>
            </p:cNvCxnSpPr>
            <p:nvPr/>
          </p:nvCxnSpPr>
          <p:spPr>
            <a:xfrm>
              <a:off x="1695284" y="3592003"/>
              <a:ext cx="0" cy="37204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Прямая со стрелкой 453"/>
            <p:cNvCxnSpPr/>
            <p:nvPr/>
          </p:nvCxnSpPr>
          <p:spPr>
            <a:xfrm>
              <a:off x="1731288" y="1875813"/>
              <a:ext cx="0" cy="420046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Прямая со стрелкой 513"/>
            <p:cNvCxnSpPr/>
            <p:nvPr/>
          </p:nvCxnSpPr>
          <p:spPr>
            <a:xfrm>
              <a:off x="1695284" y="4180069"/>
              <a:ext cx="0" cy="432048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Прямая со стрелкой 514"/>
            <p:cNvCxnSpPr/>
            <p:nvPr/>
          </p:nvCxnSpPr>
          <p:spPr>
            <a:xfrm>
              <a:off x="1695284" y="5332197"/>
              <a:ext cx="0" cy="432048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Шестиугольник 112"/>
            <p:cNvSpPr/>
            <p:nvPr/>
          </p:nvSpPr>
          <p:spPr>
            <a:xfrm>
              <a:off x="759180" y="3982047"/>
              <a:ext cx="1872208" cy="252028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 smtClean="0"/>
                <a:t>Slave </a:t>
              </a:r>
              <a:r>
                <a:rPr lang="ru-RU" dirty="0" smtClean="0"/>
                <a:t>ответил?</a:t>
              </a:r>
              <a:endParaRPr lang="ru-RU" dirty="0"/>
            </a:p>
          </p:txBody>
        </p:sp>
        <p:cxnSp>
          <p:nvCxnSpPr>
            <p:cNvPr id="524" name="Прямая со стрелкой 523"/>
            <p:cNvCxnSpPr/>
            <p:nvPr/>
          </p:nvCxnSpPr>
          <p:spPr>
            <a:xfrm>
              <a:off x="1731288" y="2595893"/>
              <a:ext cx="0" cy="37204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Прямая со стрелкой 544"/>
            <p:cNvCxnSpPr>
              <a:stCxn id="117" idx="0"/>
              <a:endCxn id="109" idx="1"/>
            </p:cNvCxnSpPr>
            <p:nvPr/>
          </p:nvCxnSpPr>
          <p:spPr>
            <a:xfrm>
              <a:off x="3027432" y="4984157"/>
              <a:ext cx="392700" cy="0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Соединительная линия уступом 558"/>
            <p:cNvCxnSpPr>
              <a:stCxn id="118" idx="4"/>
            </p:cNvCxnSpPr>
            <p:nvPr/>
          </p:nvCxnSpPr>
          <p:spPr>
            <a:xfrm rot="16200000" flipV="1">
              <a:off x="1632205" y="2176118"/>
              <a:ext cx="1657964" cy="1485842"/>
            </a:xfrm>
            <a:prstGeom prst="bentConnector3">
              <a:avLst>
                <a:gd name="adj1" fmla="val 100304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Соединительная линия уступом 576"/>
            <p:cNvCxnSpPr>
              <a:stCxn id="16" idx="2"/>
            </p:cNvCxnSpPr>
            <p:nvPr/>
          </p:nvCxnSpPr>
          <p:spPr>
            <a:xfrm rot="16200000" flipH="1">
              <a:off x="7005572" y="3830292"/>
              <a:ext cx="452220" cy="830228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Прямая со стрелкой 602"/>
            <p:cNvCxnSpPr/>
            <p:nvPr/>
          </p:nvCxnSpPr>
          <p:spPr>
            <a:xfrm>
              <a:off x="7676941" y="5205046"/>
              <a:ext cx="10048" cy="30145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Прямая со стрелкой 607"/>
            <p:cNvCxnSpPr>
              <a:endCxn id="123" idx="0"/>
            </p:cNvCxnSpPr>
            <p:nvPr/>
          </p:nvCxnSpPr>
          <p:spPr>
            <a:xfrm flipH="1">
              <a:off x="7704608" y="5868237"/>
              <a:ext cx="2478" cy="964408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hape 610"/>
            <p:cNvCxnSpPr>
              <a:endCxn id="119" idx="0"/>
            </p:cNvCxnSpPr>
            <p:nvPr/>
          </p:nvCxnSpPr>
          <p:spPr>
            <a:xfrm>
              <a:off x="7737231" y="2944167"/>
              <a:ext cx="935296" cy="262945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hape 624"/>
            <p:cNvCxnSpPr/>
            <p:nvPr/>
          </p:nvCxnSpPr>
          <p:spPr>
            <a:xfrm rot="5400000" flipH="1" flipV="1">
              <a:off x="-2049863" y="3295863"/>
              <a:ext cx="5958675" cy="1617783"/>
            </a:xfrm>
            <a:prstGeom prst="bentConnector3">
              <a:avLst>
                <a:gd name="adj1" fmla="val 100084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Соединительная линия уступом 628"/>
            <p:cNvCxnSpPr>
              <a:stCxn id="112" idx="0"/>
            </p:cNvCxnSpPr>
            <p:nvPr/>
          </p:nvCxnSpPr>
          <p:spPr>
            <a:xfrm flipV="1">
              <a:off x="2847412" y="1909187"/>
              <a:ext cx="4899867" cy="4719154"/>
            </a:xfrm>
            <a:prstGeom prst="bentConnector3">
              <a:avLst>
                <a:gd name="adj1" fmla="val 57383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Прямая со стрелкой 634"/>
            <p:cNvCxnSpPr>
              <a:endCxn id="72" idx="2"/>
            </p:cNvCxnSpPr>
            <p:nvPr/>
          </p:nvCxnSpPr>
          <p:spPr>
            <a:xfrm flipV="1">
              <a:off x="4240404" y="2733205"/>
              <a:ext cx="7820" cy="1024879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Прямая со стрелкой 650"/>
            <p:cNvCxnSpPr/>
            <p:nvPr/>
          </p:nvCxnSpPr>
          <p:spPr>
            <a:xfrm>
              <a:off x="1738365" y="1135464"/>
              <a:ext cx="0" cy="17082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Прямая со стрелкой 663"/>
            <p:cNvCxnSpPr>
              <a:stCxn id="116" idx="0"/>
            </p:cNvCxnSpPr>
            <p:nvPr/>
          </p:nvCxnSpPr>
          <p:spPr>
            <a:xfrm>
              <a:off x="2937422" y="2409872"/>
              <a:ext cx="268002" cy="173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Прямая со стрелкой 676"/>
            <p:cNvCxnSpPr/>
            <p:nvPr/>
          </p:nvCxnSpPr>
          <p:spPr>
            <a:xfrm>
              <a:off x="7727182" y="1899141"/>
              <a:ext cx="0" cy="29140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Прямая со стрелкой 688"/>
            <p:cNvCxnSpPr/>
            <p:nvPr/>
          </p:nvCxnSpPr>
          <p:spPr>
            <a:xfrm>
              <a:off x="7666892" y="4471516"/>
              <a:ext cx="0" cy="24116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Прямая со стрелкой 692"/>
            <p:cNvCxnSpPr/>
            <p:nvPr/>
          </p:nvCxnSpPr>
          <p:spPr>
            <a:xfrm>
              <a:off x="7727182" y="2612571"/>
              <a:ext cx="0" cy="331596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9" name="TextBox 698"/>
            <p:cNvSpPr txBox="1"/>
            <p:nvPr/>
          </p:nvSpPr>
          <p:spPr>
            <a:xfrm>
              <a:off x="1658938" y="1787116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700" name="TextBox 699"/>
            <p:cNvSpPr txBox="1"/>
            <p:nvPr/>
          </p:nvSpPr>
          <p:spPr>
            <a:xfrm>
              <a:off x="1377583" y="2560839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701" name="TextBox 700"/>
            <p:cNvSpPr txBox="1"/>
            <p:nvPr/>
          </p:nvSpPr>
          <p:spPr>
            <a:xfrm>
              <a:off x="1638841" y="4198721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702" name="TextBox 701"/>
            <p:cNvSpPr txBox="1"/>
            <p:nvPr/>
          </p:nvSpPr>
          <p:spPr>
            <a:xfrm>
              <a:off x="2955176" y="4670992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703" name="TextBox 702"/>
            <p:cNvSpPr txBox="1"/>
            <p:nvPr/>
          </p:nvSpPr>
          <p:spPr>
            <a:xfrm>
              <a:off x="3025514" y="6308875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704" name="TextBox 703"/>
            <p:cNvSpPr txBox="1"/>
            <p:nvPr/>
          </p:nvSpPr>
          <p:spPr>
            <a:xfrm>
              <a:off x="7647756" y="5153314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705" name="TextBox 704"/>
            <p:cNvSpPr txBox="1"/>
            <p:nvPr/>
          </p:nvSpPr>
          <p:spPr>
            <a:xfrm>
              <a:off x="2896527" y="1480625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707" name="TextBox 706"/>
            <p:cNvSpPr txBox="1"/>
            <p:nvPr/>
          </p:nvSpPr>
          <p:spPr>
            <a:xfrm>
              <a:off x="2574976" y="3801794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708" name="TextBox 707"/>
            <p:cNvSpPr txBox="1"/>
            <p:nvPr/>
          </p:nvSpPr>
          <p:spPr>
            <a:xfrm>
              <a:off x="3137684" y="3359658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709" name="TextBox 708"/>
            <p:cNvSpPr txBox="1"/>
            <p:nvPr/>
          </p:nvSpPr>
          <p:spPr>
            <a:xfrm>
              <a:off x="1248592" y="5339193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6403399" y="5218613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4232993" y="3406565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cxnSp>
          <p:nvCxnSpPr>
            <p:cNvPr id="729" name="Соединительная линия уступом 728"/>
            <p:cNvCxnSpPr>
              <a:stCxn id="120" idx="2"/>
            </p:cNvCxnSpPr>
            <p:nvPr/>
          </p:nvCxnSpPr>
          <p:spPr>
            <a:xfrm rot="5400000">
              <a:off x="3911951" y="3006218"/>
              <a:ext cx="336741" cy="4764299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Прямая со стрелкой 736"/>
            <p:cNvCxnSpPr>
              <a:stCxn id="109" idx="2"/>
            </p:cNvCxnSpPr>
            <p:nvPr/>
          </p:nvCxnSpPr>
          <p:spPr>
            <a:xfrm>
              <a:off x="4248224" y="5236185"/>
              <a:ext cx="2229" cy="300457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hape 739"/>
            <p:cNvCxnSpPr>
              <a:stCxn id="112" idx="3"/>
            </p:cNvCxnSpPr>
            <p:nvPr/>
          </p:nvCxnSpPr>
          <p:spPr>
            <a:xfrm rot="10800000" flipH="1">
              <a:off x="543156" y="2100105"/>
              <a:ext cx="1165064" cy="4528236"/>
            </a:xfrm>
            <a:prstGeom prst="bentConnector4">
              <a:avLst>
                <a:gd name="adj1" fmla="val -26521"/>
                <a:gd name="adj2" fmla="val 100094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0" name="TextBox 709"/>
            <p:cNvSpPr txBox="1"/>
            <p:nvPr/>
          </p:nvSpPr>
          <p:spPr>
            <a:xfrm>
              <a:off x="183469" y="6333978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cxnSp>
          <p:nvCxnSpPr>
            <p:cNvPr id="203" name="Соединительная линия уступом 202"/>
            <p:cNvCxnSpPr>
              <a:stCxn id="123" idx="1"/>
            </p:cNvCxnSpPr>
            <p:nvPr/>
          </p:nvCxnSpPr>
          <p:spPr>
            <a:xfrm rot="10800000">
              <a:off x="120580" y="7084089"/>
              <a:ext cx="6467904" cy="585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588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 txBox="1">
            <a:spLocks/>
          </p:cNvSpPr>
          <p:nvPr/>
        </p:nvSpPr>
        <p:spPr>
          <a:xfrm>
            <a:off x="284489" y="2123652"/>
            <a:ext cx="9511453" cy="52321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>
              <a:spcAft>
                <a:spcPts val="0"/>
              </a:spcAft>
              <a:buSzPct val="100000"/>
              <a:buNone/>
            </a:pPr>
            <a:endParaRPr lang="ru-RU" sz="1600" dirty="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952659"/>
              </p:ext>
            </p:extLst>
          </p:nvPr>
        </p:nvGraphicFramePr>
        <p:xfrm>
          <a:off x="8202730" y="1187549"/>
          <a:ext cx="1593212" cy="1750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Visio" r:id="rId4" imgW="4190676" imgH="4604780" progId="">
                  <p:embed/>
                </p:oleObj>
              </mc:Choice>
              <mc:Fallback>
                <p:oleObj name="Visio" r:id="rId4" imgW="4190676" imgH="46047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730" y="1187549"/>
                        <a:ext cx="1593212" cy="17507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5776" y="323453"/>
            <a:ext cx="9649072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3200" b="1" dirty="0" smtClean="0">
                <a:latin typeface="+mn-lt"/>
              </a:rPr>
              <a:t>Алгоритмы работы транзакторов</a:t>
            </a:r>
            <a:endParaRPr lang="ru-RU" sz="3200" b="1" dirty="0"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683493"/>
            <a:ext cx="10080624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smtClean="0">
                <a:latin typeface="+mn-lt"/>
              </a:rPr>
              <a:t>PCI Express slave</a:t>
            </a:r>
            <a:endParaRPr lang="ru-RU" sz="2800" u="sng" spc="-100" dirty="0">
              <a:latin typeface="+mn-lt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235947" y="1748412"/>
            <a:ext cx="2502039" cy="793821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Принят </a:t>
            </a:r>
            <a:r>
              <a:rPr lang="en-US" dirty="0" smtClean="0"/>
              <a:t>PCI Express request-</a:t>
            </a:r>
            <a:r>
              <a:rPr lang="ru-RU" dirty="0" smtClean="0"/>
              <a:t>пакет?</a:t>
            </a:r>
            <a:endParaRPr lang="ru-RU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2743204" y="2865460"/>
            <a:ext cx="3054691" cy="852430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Есть попадание в адресное пространство? (</a:t>
            </a:r>
            <a:r>
              <a:rPr lang="en-US" dirty="0" err="1" smtClean="0"/>
              <a:t>Check_addr_space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23475" y="3951933"/>
            <a:ext cx="2622626" cy="1266093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Сформировать пакет </a:t>
            </a:r>
            <a:endParaRPr lang="en-US" dirty="0" smtClean="0"/>
          </a:p>
          <a:p>
            <a:pPr algn="ctr">
              <a:lnSpc>
                <a:spcPts val="1800"/>
              </a:lnSpc>
            </a:pPr>
            <a:r>
              <a:rPr lang="ru-RU" dirty="0" smtClean="0"/>
              <a:t>с сообщением об ошибке и передать средствами </a:t>
            </a:r>
            <a:endParaRPr lang="en-US" dirty="0" smtClean="0"/>
          </a:p>
          <a:p>
            <a:pPr algn="ctr">
              <a:lnSpc>
                <a:spcPts val="1800"/>
              </a:lnSpc>
            </a:pPr>
            <a:r>
              <a:rPr lang="en-US" dirty="0" smtClean="0"/>
              <a:t>Synopsys VIP</a:t>
            </a:r>
            <a:endParaRPr lang="ru-RU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5478017" y="4192231"/>
            <a:ext cx="2530509" cy="785496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Тип</a:t>
            </a:r>
            <a:r>
              <a:rPr lang="en-US" dirty="0" smtClean="0"/>
              <a:t> PCI Express request’</a:t>
            </a:r>
            <a:r>
              <a:rPr lang="ru-RU" dirty="0" smtClean="0"/>
              <a:t>а 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915502" y="5602800"/>
            <a:ext cx="2491993" cy="1266093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Сделать несколько запросов </a:t>
            </a:r>
            <a:r>
              <a:rPr lang="en-US" dirty="0" err="1" smtClean="0"/>
              <a:t>slave_store</a:t>
            </a:r>
            <a:r>
              <a:rPr lang="en-US" dirty="0" smtClean="0"/>
              <a:t> </a:t>
            </a:r>
            <a:r>
              <a:rPr lang="ru-RU" dirty="0" smtClean="0"/>
              <a:t>в соответствии с размером данных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7127625" y="5602800"/>
            <a:ext cx="2491993" cy="1266093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Сделать несколько запросов </a:t>
            </a:r>
            <a:r>
              <a:rPr lang="en-US" dirty="0" err="1" smtClean="0"/>
              <a:t>slave_load</a:t>
            </a:r>
            <a:r>
              <a:rPr lang="en-US" dirty="0" smtClean="0"/>
              <a:t> </a:t>
            </a:r>
            <a:r>
              <a:rPr lang="ru-RU" dirty="0" smtClean="0"/>
              <a:t>в соответствии с размером данных</a:t>
            </a:r>
            <a:endParaRPr lang="ru-RU" dirty="0"/>
          </a:p>
        </p:txBody>
      </p:sp>
      <p:cxnSp>
        <p:nvCxnSpPr>
          <p:cNvPr id="18" name="Shape 17"/>
          <p:cNvCxnSpPr>
            <a:stCxn id="14" idx="3"/>
            <a:endCxn id="15" idx="0"/>
          </p:cNvCxnSpPr>
          <p:nvPr/>
        </p:nvCxnSpPr>
        <p:spPr>
          <a:xfrm rot="10800000" flipV="1">
            <a:off x="5161499" y="4584978"/>
            <a:ext cx="316518" cy="1017821"/>
          </a:xfrm>
          <a:prstGeom prst="bentConnector2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4" idx="0"/>
            <a:endCxn id="16" idx="0"/>
          </p:cNvCxnSpPr>
          <p:nvPr/>
        </p:nvCxnSpPr>
        <p:spPr>
          <a:xfrm>
            <a:off x="8008526" y="4584979"/>
            <a:ext cx="365096" cy="1017821"/>
          </a:xfrm>
          <a:prstGeom prst="bentConnector2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>
            <a:off x="2532185" y="2552281"/>
            <a:ext cx="1688123" cy="160774"/>
          </a:xfrm>
          <a:prstGeom prst="bentConnector3">
            <a:avLst>
              <a:gd name="adj1" fmla="val -1190"/>
            </a:avLst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12" idx="0"/>
          </p:cNvCxnSpPr>
          <p:nvPr/>
        </p:nvCxnSpPr>
        <p:spPr>
          <a:xfrm>
            <a:off x="5797895" y="3291675"/>
            <a:ext cx="994791" cy="898488"/>
          </a:xfrm>
          <a:prstGeom prst="bentConnector3">
            <a:avLst>
              <a:gd name="adj1" fmla="val 100505"/>
            </a:avLst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2" idx="3"/>
            <a:endCxn id="13" idx="0"/>
          </p:cNvCxnSpPr>
          <p:nvPr/>
        </p:nvCxnSpPr>
        <p:spPr>
          <a:xfrm rot="10800000" flipV="1">
            <a:off x="2034788" y="3291675"/>
            <a:ext cx="708416" cy="660258"/>
          </a:xfrm>
          <a:prstGeom prst="bentConnector2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1"/>
          </p:cNvCxnSpPr>
          <p:nvPr/>
        </p:nvCxnSpPr>
        <p:spPr>
          <a:xfrm flipH="1" flipV="1">
            <a:off x="411982" y="4582048"/>
            <a:ext cx="311493" cy="2932"/>
          </a:xfrm>
          <a:prstGeom prst="straightConnector1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27" idx="1"/>
          </p:cNvCxnSpPr>
          <p:nvPr/>
        </p:nvCxnSpPr>
        <p:spPr>
          <a:xfrm flipH="1" flipV="1">
            <a:off x="401934" y="6229978"/>
            <a:ext cx="360060" cy="7543"/>
          </a:xfrm>
          <a:prstGeom prst="straightConnector1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8" idx="0"/>
          </p:cNvCxnSpPr>
          <p:nvPr/>
        </p:nvCxnSpPr>
        <p:spPr>
          <a:xfrm flipH="1" flipV="1">
            <a:off x="2512088" y="1386673"/>
            <a:ext cx="1225898" cy="758650"/>
          </a:xfrm>
          <a:prstGeom prst="bentConnector3">
            <a:avLst>
              <a:gd name="adj1" fmla="val -18648"/>
            </a:avLst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4230355" y="2703007"/>
            <a:ext cx="20098" cy="180870"/>
          </a:xfrm>
          <a:prstGeom prst="straightConnector1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2522136" y="1406769"/>
            <a:ext cx="0" cy="341644"/>
          </a:xfrm>
          <a:prstGeom prst="straightConnector1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340132" y="4788876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запись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162068" y="251376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49326" y="298604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302748" y="2986041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669323" y="205153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382757" y="4788876"/>
            <a:ext cx="86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чтение</a:t>
            </a:r>
          </a:p>
        </p:txBody>
      </p:sp>
      <p:sp>
        <p:nvSpPr>
          <p:cNvPr id="127" name="Блок-схема: процесс 126"/>
          <p:cNvSpPr/>
          <p:nvPr/>
        </p:nvSpPr>
        <p:spPr>
          <a:xfrm>
            <a:off x="761994" y="5604474"/>
            <a:ext cx="2614252" cy="1266093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dirty="0" smtClean="0"/>
              <a:t>Сформировать из этих данных </a:t>
            </a:r>
            <a:r>
              <a:rPr lang="en-US" dirty="0" smtClean="0"/>
              <a:t>completion</a:t>
            </a:r>
            <a:r>
              <a:rPr lang="ru-RU" dirty="0" smtClean="0"/>
              <a:t>-пакет и передать средствами </a:t>
            </a:r>
            <a:r>
              <a:rPr lang="en-US" dirty="0" smtClean="0"/>
              <a:t>Synopsys VIP</a:t>
            </a:r>
            <a:endParaRPr lang="ru-RU" dirty="0"/>
          </a:p>
        </p:txBody>
      </p:sp>
      <p:cxnSp>
        <p:nvCxnSpPr>
          <p:cNvPr id="137" name="Прямая со стрелкой 136"/>
          <p:cNvCxnSpPr>
            <a:stCxn id="15" idx="1"/>
            <a:endCxn id="127" idx="3"/>
          </p:cNvCxnSpPr>
          <p:nvPr/>
        </p:nvCxnSpPr>
        <p:spPr>
          <a:xfrm flipH="1">
            <a:off x="3376246" y="6235847"/>
            <a:ext cx="539256" cy="1674"/>
          </a:xfrm>
          <a:prstGeom prst="straightConnector1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Соединительная линия уступом 163"/>
          <p:cNvCxnSpPr>
            <a:stCxn id="16" idx="1"/>
          </p:cNvCxnSpPr>
          <p:nvPr/>
        </p:nvCxnSpPr>
        <p:spPr>
          <a:xfrm rot="10800000" flipV="1">
            <a:off x="442127" y="6235847"/>
            <a:ext cx="6685498" cy="948724"/>
          </a:xfrm>
          <a:prstGeom prst="bentConnector3">
            <a:avLst>
              <a:gd name="adj1" fmla="val 5962"/>
            </a:avLst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Соединительная линия уступом 168"/>
          <p:cNvCxnSpPr/>
          <p:nvPr/>
        </p:nvCxnSpPr>
        <p:spPr>
          <a:xfrm rot="5400000" flipH="1" flipV="1">
            <a:off x="-1441938" y="3250643"/>
            <a:ext cx="5828042" cy="2120203"/>
          </a:xfrm>
          <a:prstGeom prst="bentConnector3">
            <a:avLst>
              <a:gd name="adj1" fmla="val 100000"/>
            </a:avLst>
          </a:prstGeom>
          <a:ln w="15875">
            <a:solidFill>
              <a:schemeClr val="tx1">
                <a:lumMod val="65000"/>
                <a:lumOff val="35000"/>
              </a:schemeClr>
            </a:solidFill>
            <a:round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42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916125"/>
              </p:ext>
            </p:extLst>
          </p:nvPr>
        </p:nvGraphicFramePr>
        <p:xfrm>
          <a:off x="8202613" y="1187450"/>
          <a:ext cx="1593850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Visio" r:id="rId4" imgW="4190676" imgH="4604780" progId="">
                  <p:embed/>
                </p:oleObj>
              </mc:Choice>
              <mc:Fallback>
                <p:oleObj name="Visio" r:id="rId4" imgW="4190676" imgH="46047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613" y="1187450"/>
                        <a:ext cx="1593850" cy="175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5776" y="323453"/>
            <a:ext cx="9649072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3200" b="1" dirty="0" smtClean="0">
                <a:latin typeface="+mn-lt"/>
              </a:rPr>
              <a:t>Алгоритмы работы транзакторов</a:t>
            </a:r>
            <a:endParaRPr lang="ru-RU" sz="3200" b="1" dirty="0"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683493"/>
            <a:ext cx="10080624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smtClean="0">
                <a:latin typeface="+mn-lt"/>
              </a:rPr>
              <a:t>PCI Express master</a:t>
            </a:r>
            <a:endParaRPr lang="ru-RU" sz="2800" u="sng" spc="-100" dirty="0">
              <a:latin typeface="+mn-lt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51210" y="1235943"/>
            <a:ext cx="9653812" cy="6251478"/>
            <a:chOff x="251210" y="1235943"/>
            <a:chExt cx="9653812" cy="6251478"/>
          </a:xfrm>
        </p:grpSpPr>
        <p:sp>
          <p:nvSpPr>
            <p:cNvPr id="9" name="Текст 3"/>
            <p:cNvSpPr txBox="1">
              <a:spLocks/>
            </p:cNvSpPr>
            <p:nvPr/>
          </p:nvSpPr>
          <p:spPr>
            <a:xfrm>
              <a:off x="284489" y="2123652"/>
              <a:ext cx="9511453" cy="523216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>
              <a:defPPr marL="432000" lvl="0" indent="-324000">
                <a:spcBef>
                  <a:spcPts val="0"/>
                </a:spcBef>
                <a:spcAft>
                  <a:spcPts val="1417"/>
                </a:spcAft>
                <a:buSzPct val="45000"/>
                <a:buFont typeface="StarSymbol"/>
                <a:buNone/>
                <a:defRPr lang="ru-RU" sz="32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defPPr>
              <a:lvl1pPr marL="432000" lvl="0" indent="-324000" rtl="0" hangingPunct="0">
                <a:spcBef>
                  <a:spcPts val="0"/>
                </a:spcBef>
                <a:spcAft>
                  <a:spcPts val="1417"/>
                </a:spcAft>
                <a:buSzPct val="45000"/>
                <a:buFont typeface="StarSymbol"/>
                <a:buChar char="●"/>
                <a:tabLst/>
                <a:defRPr lang="ru-RU" sz="32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1pPr>
              <a:lvl2pPr marL="864000" lvl="1" indent="-324000">
                <a:spcBef>
                  <a:spcPts val="0"/>
                </a:spcBef>
                <a:spcAft>
                  <a:spcPts val="1134"/>
                </a:spcAft>
                <a:buSzPct val="45000"/>
                <a:buFont typeface="StarSymbol"/>
                <a:buChar char="●"/>
                <a:defRPr lang="ru-RU" sz="2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2pPr>
              <a:lvl3pPr marL="1295999" lvl="2" indent="-288000">
                <a:spcBef>
                  <a:spcPts val="0"/>
                </a:spcBef>
                <a:spcAft>
                  <a:spcPts val="850"/>
                </a:spcAft>
                <a:buSzPct val="75000"/>
                <a:buFont typeface="StarSymbol"/>
                <a:buChar char="–"/>
                <a:defRPr lang="ru-RU" sz="24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3pPr>
              <a:lvl4pPr marL="1728000" lvl="3" indent="-216000">
                <a:spcBef>
                  <a:spcPts val="0"/>
                </a:spcBef>
                <a:spcAft>
                  <a:spcPts val="567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4pPr>
              <a:lvl5pPr marL="2160000" lvl="4" indent="-216000">
                <a:spcBef>
                  <a:spcPts val="0"/>
                </a:spcBef>
                <a:spcAft>
                  <a:spcPts val="283"/>
                </a:spcAft>
                <a:buSzPct val="75000"/>
                <a:buFont typeface="StarSymbol"/>
                <a:buChar char="–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5pPr>
              <a:lvl6pPr marL="2592000" lvl="5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6pPr>
              <a:lvl7pPr marL="3024000" lvl="6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7pPr>
              <a:lvl8pPr marL="3456000" lvl="7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8pPr>
              <a:lvl9pPr marL="3887999" lvl="8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9pPr>
            </a:lstStyle>
            <a:p>
              <a:pPr marL="108000" indent="0">
                <a:spcAft>
                  <a:spcPts val="0"/>
                </a:spcAft>
                <a:buSzPct val="100000"/>
                <a:buNone/>
              </a:pPr>
              <a:endParaRPr lang="ru-RU" sz="1600" dirty="0" smtClean="0"/>
            </a:p>
          </p:txBody>
        </p:sp>
        <p:sp>
          <p:nvSpPr>
            <p:cNvPr id="13" name="Текст 3"/>
            <p:cNvSpPr txBox="1">
              <a:spLocks/>
            </p:cNvSpPr>
            <p:nvPr/>
          </p:nvSpPr>
          <p:spPr>
            <a:xfrm>
              <a:off x="284489" y="2234180"/>
              <a:ext cx="9511453" cy="523216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>
              <a:defPPr marL="432000" lvl="0" indent="-324000">
                <a:spcBef>
                  <a:spcPts val="0"/>
                </a:spcBef>
                <a:spcAft>
                  <a:spcPts val="1417"/>
                </a:spcAft>
                <a:buSzPct val="45000"/>
                <a:buFont typeface="StarSymbol"/>
                <a:buNone/>
                <a:defRPr lang="ru-RU" sz="32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defPPr>
              <a:lvl1pPr marL="432000" lvl="0" indent="-324000" rtl="0" hangingPunct="0">
                <a:spcBef>
                  <a:spcPts val="0"/>
                </a:spcBef>
                <a:spcAft>
                  <a:spcPts val="1417"/>
                </a:spcAft>
                <a:buSzPct val="45000"/>
                <a:buFont typeface="StarSymbol"/>
                <a:buChar char="●"/>
                <a:tabLst/>
                <a:defRPr lang="ru-RU" sz="32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1pPr>
              <a:lvl2pPr marL="864000" lvl="1" indent="-324000">
                <a:spcBef>
                  <a:spcPts val="0"/>
                </a:spcBef>
                <a:spcAft>
                  <a:spcPts val="1134"/>
                </a:spcAft>
                <a:buSzPct val="45000"/>
                <a:buFont typeface="StarSymbol"/>
                <a:buChar char="●"/>
                <a:defRPr lang="ru-RU" sz="2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2pPr>
              <a:lvl3pPr marL="1295999" lvl="2" indent="-288000">
                <a:spcBef>
                  <a:spcPts val="0"/>
                </a:spcBef>
                <a:spcAft>
                  <a:spcPts val="850"/>
                </a:spcAft>
                <a:buSzPct val="75000"/>
                <a:buFont typeface="StarSymbol"/>
                <a:buChar char="–"/>
                <a:defRPr lang="ru-RU" sz="24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3pPr>
              <a:lvl4pPr marL="1728000" lvl="3" indent="-216000">
                <a:spcBef>
                  <a:spcPts val="0"/>
                </a:spcBef>
                <a:spcAft>
                  <a:spcPts val="567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4pPr>
              <a:lvl5pPr marL="2160000" lvl="4" indent="-216000">
                <a:spcBef>
                  <a:spcPts val="0"/>
                </a:spcBef>
                <a:spcAft>
                  <a:spcPts val="283"/>
                </a:spcAft>
                <a:buSzPct val="75000"/>
                <a:buFont typeface="StarSymbol"/>
                <a:buChar char="–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5pPr>
              <a:lvl6pPr marL="2592000" lvl="5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6pPr>
              <a:lvl7pPr marL="3024000" lvl="6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7pPr>
              <a:lvl8pPr marL="3456000" lvl="7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8pPr>
              <a:lvl9pPr marL="3887999" lvl="8" indent="-216000">
                <a:spcBef>
                  <a:spcPts val="0"/>
                </a:spcBef>
                <a:spcAft>
                  <a:spcPts val="283"/>
                </a:spcAft>
                <a:buSzPct val="45000"/>
                <a:buFont typeface="StarSymbol"/>
                <a:buChar char="●"/>
                <a:defRPr lang="ru-RU" sz="20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DejaVu Sans" pitchFamily="2"/>
                </a:defRPr>
              </a:lvl9pPr>
            </a:lstStyle>
            <a:p>
              <a:pPr marL="108000" indent="0">
                <a:spcAft>
                  <a:spcPts val="0"/>
                </a:spcAft>
                <a:buSzPct val="100000"/>
                <a:buNone/>
              </a:pPr>
              <a:endParaRPr lang="ru-RU" sz="1600" dirty="0" smtClean="0"/>
            </a:p>
          </p:txBody>
        </p:sp>
        <p:sp>
          <p:nvSpPr>
            <p:cNvPr id="18" name="Шестиугольник 17"/>
            <p:cNvSpPr/>
            <p:nvPr/>
          </p:nvSpPr>
          <p:spPr>
            <a:xfrm>
              <a:off x="669415" y="1410277"/>
              <a:ext cx="2448272" cy="576064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dirty="0" smtClean="0"/>
                <a:t>Задание появилось </a:t>
              </a:r>
            </a:p>
            <a:p>
              <a:pPr algn="ctr">
                <a:lnSpc>
                  <a:spcPts val="1800"/>
                </a:lnSpc>
              </a:pPr>
              <a:r>
                <a:rPr lang="ru-RU" dirty="0" smtClean="0"/>
                <a:t>на данном такте?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57103" y="3835302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73991" y="4352783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26" name="Блок-схема: процесс 25"/>
            <p:cNvSpPr/>
            <p:nvPr/>
          </p:nvSpPr>
          <p:spPr>
            <a:xfrm>
              <a:off x="3482942" y="2456918"/>
              <a:ext cx="1872208" cy="648072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Вызвать </a:t>
              </a:r>
              <a:r>
                <a:rPr lang="en-US" dirty="0" err="1" smtClean="0"/>
                <a:t>master_end</a:t>
              </a:r>
              <a:r>
                <a:rPr lang="en-US" dirty="0" smtClean="0"/>
                <a:t> </a:t>
              </a:r>
              <a:r>
                <a:rPr lang="ru-RU" dirty="0" smtClean="0"/>
                <a:t>со статусом </a:t>
              </a:r>
              <a:r>
                <a:rPr lang="en-US" dirty="0" smtClean="0"/>
                <a:t>FAIL</a:t>
              </a:r>
            </a:p>
          </p:txBody>
        </p:sp>
        <p:sp>
          <p:nvSpPr>
            <p:cNvPr id="32" name="Шестиугольник 31"/>
            <p:cNvSpPr/>
            <p:nvPr/>
          </p:nvSpPr>
          <p:spPr>
            <a:xfrm>
              <a:off x="6792759" y="3980686"/>
              <a:ext cx="1080120" cy="36004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dirty="0" smtClean="0"/>
                <a:t>Чтение?</a:t>
              </a:r>
              <a:endParaRPr lang="ru-RU" dirty="0"/>
            </a:p>
          </p:txBody>
        </p:sp>
        <p:sp>
          <p:nvSpPr>
            <p:cNvPr id="33" name="Блок-схема: процесс 32"/>
            <p:cNvSpPr/>
            <p:nvPr/>
          </p:nvSpPr>
          <p:spPr>
            <a:xfrm>
              <a:off x="6256900" y="6983365"/>
              <a:ext cx="2232248" cy="504056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Вызвать </a:t>
              </a:r>
              <a:r>
                <a:rPr lang="en-US" dirty="0" err="1" smtClean="0"/>
                <a:t>master_end</a:t>
              </a:r>
              <a:r>
                <a:rPr lang="en-US" dirty="0" smtClean="0"/>
                <a:t> </a:t>
              </a:r>
              <a:r>
                <a:rPr lang="ru-RU" dirty="0" smtClean="0"/>
                <a:t>со статусом </a:t>
              </a:r>
              <a:r>
                <a:rPr lang="en-US" dirty="0" smtClean="0"/>
                <a:t>SUCCESS</a:t>
              </a:r>
            </a:p>
          </p:txBody>
        </p:sp>
        <p:sp>
          <p:nvSpPr>
            <p:cNvPr id="34" name="Блок-схема: процесс 33"/>
            <p:cNvSpPr/>
            <p:nvPr/>
          </p:nvSpPr>
          <p:spPr>
            <a:xfrm>
              <a:off x="7805068" y="5824523"/>
              <a:ext cx="2088232" cy="504056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Вызвать </a:t>
              </a:r>
              <a:r>
                <a:rPr lang="en-US" dirty="0" err="1" smtClean="0"/>
                <a:t>update_read_buffer</a:t>
              </a:r>
              <a:endParaRPr lang="ru-RU" dirty="0" smtClean="0"/>
            </a:p>
          </p:txBody>
        </p:sp>
        <p:cxnSp>
          <p:nvCxnSpPr>
            <p:cNvPr id="36" name="Shape 35"/>
            <p:cNvCxnSpPr>
              <a:stCxn id="18" idx="0"/>
            </p:cNvCxnSpPr>
            <p:nvPr/>
          </p:nvCxnSpPr>
          <p:spPr>
            <a:xfrm flipV="1">
              <a:off x="3117687" y="1245993"/>
              <a:ext cx="67640" cy="452316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37"/>
            <p:cNvCxnSpPr>
              <a:stCxn id="26" idx="0"/>
            </p:cNvCxnSpPr>
            <p:nvPr/>
          </p:nvCxnSpPr>
          <p:spPr>
            <a:xfrm rot="16200000" flipV="1">
              <a:off x="2543582" y="581453"/>
              <a:ext cx="1220975" cy="2529955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Соединительная линия уступом 191"/>
            <p:cNvCxnSpPr>
              <a:stCxn id="32" idx="0"/>
              <a:endCxn id="86" idx="0"/>
            </p:cNvCxnSpPr>
            <p:nvPr/>
          </p:nvCxnSpPr>
          <p:spPr>
            <a:xfrm>
              <a:off x="7872879" y="4160706"/>
              <a:ext cx="988027" cy="451487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Соединительная линия уступом 195"/>
            <p:cNvCxnSpPr>
              <a:stCxn id="34" idx="2"/>
            </p:cNvCxnSpPr>
            <p:nvPr/>
          </p:nvCxnSpPr>
          <p:spPr>
            <a:xfrm rot="5400000">
              <a:off x="7955647" y="5778568"/>
              <a:ext cx="343526" cy="1443549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endCxn id="80" idx="0"/>
            </p:cNvCxnSpPr>
            <p:nvPr/>
          </p:nvCxnSpPr>
          <p:spPr>
            <a:xfrm>
              <a:off x="1889090" y="1989574"/>
              <a:ext cx="10049" cy="288597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>
              <a:endCxn id="33" idx="0"/>
            </p:cNvCxnSpPr>
            <p:nvPr/>
          </p:nvCxnSpPr>
          <p:spPr>
            <a:xfrm>
              <a:off x="7325248" y="4360985"/>
              <a:ext cx="47776" cy="2622380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hape 624"/>
            <p:cNvCxnSpPr/>
            <p:nvPr/>
          </p:nvCxnSpPr>
          <p:spPr>
            <a:xfrm rot="5400000" flipH="1" flipV="1">
              <a:off x="-1909188" y="3406391"/>
              <a:ext cx="5968722" cy="1627834"/>
            </a:xfrm>
            <a:prstGeom prst="bentConnector3">
              <a:avLst>
                <a:gd name="adj1" fmla="val 100000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>
              <a:off x="1889090" y="1256040"/>
              <a:ext cx="0" cy="170822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910138" y="1937836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218074" y="1380138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238169" y="6223432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cxnSp>
          <p:nvCxnSpPr>
            <p:cNvPr id="77" name="Shape 76"/>
            <p:cNvCxnSpPr>
              <a:stCxn id="83" idx="0"/>
              <a:endCxn id="26" idx="2"/>
            </p:cNvCxnSpPr>
            <p:nvPr/>
          </p:nvCxnSpPr>
          <p:spPr>
            <a:xfrm flipV="1">
              <a:off x="3254828" y="3104990"/>
              <a:ext cx="1164218" cy="3401319"/>
            </a:xfrm>
            <a:prstGeom prst="bentConnector2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Соединительная линия уступом 78"/>
            <p:cNvCxnSpPr>
              <a:stCxn id="33" idx="1"/>
            </p:cNvCxnSpPr>
            <p:nvPr/>
          </p:nvCxnSpPr>
          <p:spPr>
            <a:xfrm rot="10800000" flipV="1">
              <a:off x="251210" y="7235392"/>
              <a:ext cx="6005691" cy="9469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Прямоугольник 79"/>
            <p:cNvSpPr/>
            <p:nvPr/>
          </p:nvSpPr>
          <p:spPr>
            <a:xfrm>
              <a:off x="622998" y="2278171"/>
              <a:ext cx="2552281" cy="106512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Собрать </a:t>
              </a:r>
              <a:r>
                <a:rPr lang="en-US" dirty="0" smtClean="0"/>
                <a:t>PCI Express request</a:t>
              </a:r>
              <a:r>
                <a:rPr lang="ru-RU" dirty="0" smtClean="0"/>
                <a:t>-пакет в соответствии с заданием</a:t>
              </a:r>
              <a:endParaRPr lang="ru-RU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33052" y="4618619"/>
              <a:ext cx="2522135" cy="114913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Запустить выполнение функции </a:t>
              </a:r>
              <a:r>
                <a:rPr lang="en-US" dirty="0" smtClean="0"/>
                <a:t>Synopsys VIP</a:t>
              </a:r>
              <a:r>
                <a:rPr lang="ru-RU" dirty="0" smtClean="0"/>
                <a:t>, реализующей отправку запроса и получение ответа</a:t>
              </a:r>
              <a:endParaRPr lang="ru-RU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22998" y="3707841"/>
              <a:ext cx="2552281" cy="61894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Вызвать </a:t>
              </a:r>
              <a:r>
                <a:rPr lang="en-US" dirty="0" err="1" smtClean="0"/>
                <a:t>master_begin</a:t>
              </a:r>
              <a:endParaRPr lang="ru-RU" dirty="0"/>
            </a:p>
          </p:txBody>
        </p:sp>
        <p:sp>
          <p:nvSpPr>
            <p:cNvPr id="83" name="Шестиугольник 82"/>
            <p:cNvSpPr/>
            <p:nvPr/>
          </p:nvSpPr>
          <p:spPr>
            <a:xfrm>
              <a:off x="532275" y="6119446"/>
              <a:ext cx="2722553" cy="773726"/>
            </a:xfrm>
            <a:prstGeom prst="hexago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dirty="0" smtClean="0"/>
                <a:t>Запущенная функция завершилась успешно?</a:t>
              </a:r>
              <a:endParaRPr lang="ru-RU" dirty="0" err="1" smtClean="0"/>
            </a:p>
          </p:txBody>
        </p:sp>
        <p:sp>
          <p:nvSpPr>
            <p:cNvPr id="86" name="Блок-схема: процесс 85"/>
            <p:cNvSpPr/>
            <p:nvPr/>
          </p:nvSpPr>
          <p:spPr>
            <a:xfrm>
              <a:off x="7816790" y="4612193"/>
              <a:ext cx="2088232" cy="703177"/>
            </a:xfrm>
            <a:prstGeom prst="flowChart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ru-RU" dirty="0" smtClean="0"/>
                <a:t>Извлечь из ответного пакета считанные данные</a:t>
              </a:r>
            </a:p>
          </p:txBody>
        </p:sp>
        <p:cxnSp>
          <p:nvCxnSpPr>
            <p:cNvPr id="93" name="Прямая со стрелкой 92"/>
            <p:cNvCxnSpPr>
              <a:stCxn id="86" idx="2"/>
              <a:endCxn id="34" idx="0"/>
            </p:cNvCxnSpPr>
            <p:nvPr/>
          </p:nvCxnSpPr>
          <p:spPr>
            <a:xfrm flipH="1">
              <a:off x="8849184" y="5315370"/>
              <a:ext cx="11722" cy="509153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Соединительная линия уступом 94"/>
            <p:cNvCxnSpPr/>
            <p:nvPr/>
          </p:nvCxnSpPr>
          <p:spPr>
            <a:xfrm>
              <a:off x="1848897" y="6893169"/>
              <a:ext cx="4029389" cy="221064"/>
            </a:xfrm>
            <a:prstGeom prst="bentConnector3">
              <a:avLst>
                <a:gd name="adj1" fmla="val 125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 стрелкой 97"/>
            <p:cNvCxnSpPr/>
            <p:nvPr/>
          </p:nvCxnSpPr>
          <p:spPr>
            <a:xfrm>
              <a:off x="7315200" y="3577213"/>
              <a:ext cx="10049" cy="391887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 стрелкой 110"/>
            <p:cNvCxnSpPr>
              <a:stCxn id="80" idx="2"/>
              <a:endCxn id="82" idx="0"/>
            </p:cNvCxnSpPr>
            <p:nvPr/>
          </p:nvCxnSpPr>
          <p:spPr>
            <a:xfrm>
              <a:off x="1899139" y="3343297"/>
              <a:ext cx="0" cy="364544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 стрелкой 112"/>
            <p:cNvCxnSpPr>
              <a:stCxn id="82" idx="2"/>
              <a:endCxn id="81" idx="0"/>
            </p:cNvCxnSpPr>
            <p:nvPr/>
          </p:nvCxnSpPr>
          <p:spPr>
            <a:xfrm flipH="1">
              <a:off x="1894120" y="4326788"/>
              <a:ext cx="5019" cy="29183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 стрелкой 114"/>
            <p:cNvCxnSpPr>
              <a:stCxn id="81" idx="2"/>
            </p:cNvCxnSpPr>
            <p:nvPr/>
          </p:nvCxnSpPr>
          <p:spPr>
            <a:xfrm>
              <a:off x="1894120" y="5767754"/>
              <a:ext cx="5018" cy="361741"/>
            </a:xfrm>
            <a:prstGeom prst="straightConnector1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Соединительная линия уступом 138"/>
            <p:cNvCxnSpPr/>
            <p:nvPr/>
          </p:nvCxnSpPr>
          <p:spPr>
            <a:xfrm rot="5400000" flipH="1" flipV="1">
              <a:off x="4823209" y="4632293"/>
              <a:ext cx="3537022" cy="1426863"/>
            </a:xfrm>
            <a:prstGeom prst="bentConnector3">
              <a:avLst>
                <a:gd name="adj1" fmla="val 100000"/>
              </a:avLst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1478072" y="6821337"/>
              <a:ext cx="423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06392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99" y="3347789"/>
            <a:ext cx="9071640" cy="3410850"/>
          </a:xfrm>
        </p:spPr>
        <p:txBody>
          <a:bodyPr/>
          <a:lstStyle/>
          <a:p>
            <a:pPr marL="432000" lvl="1" rtl="0" hangingPunct="0">
              <a:spcAft>
                <a:spcPts val="1417"/>
              </a:spcAft>
            </a:pPr>
            <a:r>
              <a:rPr lang="ru-RU" sz="2400" dirty="0" smtClean="0">
                <a:latin typeface="+mn-lt"/>
              </a:rPr>
              <a:t>Возможность включения поддержки 64-разрядных адресов в </a:t>
            </a:r>
            <a:r>
              <a:rPr lang="en-US" sz="2400" dirty="0" smtClean="0">
                <a:latin typeface="+mn-lt"/>
              </a:rPr>
              <a:t>PCI-</a:t>
            </a:r>
            <a:r>
              <a:rPr lang="ru-RU" sz="2400" dirty="0" err="1" smtClean="0">
                <a:latin typeface="+mn-lt"/>
              </a:rPr>
              <a:t>транзакторах</a:t>
            </a:r>
            <a:endParaRPr lang="ru-RU" sz="2400" dirty="0" smtClean="0">
              <a:latin typeface="+mn-lt"/>
            </a:endParaRPr>
          </a:p>
          <a:p>
            <a:pPr marL="432000" lvl="1" rtl="0" hangingPunct="0">
              <a:spcAft>
                <a:spcPts val="1417"/>
              </a:spcAft>
            </a:pPr>
            <a:r>
              <a:rPr lang="ru-RU" sz="2400" dirty="0">
                <a:latin typeface="+mn-lt"/>
              </a:rPr>
              <a:t>Возможность включения поддержки 64-разрядных </a:t>
            </a:r>
            <a:r>
              <a:rPr lang="ru-RU" sz="2400" dirty="0" smtClean="0">
                <a:latin typeface="+mn-lt"/>
              </a:rPr>
              <a:t>данных </a:t>
            </a:r>
            <a:r>
              <a:rPr lang="ru-RU" sz="2400" dirty="0">
                <a:latin typeface="+mn-lt"/>
              </a:rPr>
              <a:t>в </a:t>
            </a:r>
            <a:r>
              <a:rPr lang="en-US" sz="2400" dirty="0">
                <a:latin typeface="+mn-lt"/>
              </a:rPr>
              <a:t>PCI-</a:t>
            </a:r>
            <a:r>
              <a:rPr lang="ru-RU" sz="2400" dirty="0" err="1">
                <a:latin typeface="+mn-lt"/>
              </a:rPr>
              <a:t>транзакторах</a:t>
            </a:r>
            <a:endParaRPr lang="ru-RU" sz="2400" dirty="0">
              <a:latin typeface="+mn-lt"/>
            </a:endParaRPr>
          </a:p>
          <a:p>
            <a:pPr marL="432000" lvl="1" rtl="0" hangingPunct="0">
              <a:spcAft>
                <a:spcPts val="1417"/>
              </a:spcAft>
            </a:pPr>
            <a:r>
              <a:rPr lang="ru-RU" sz="2400" dirty="0">
                <a:latin typeface="+mn-lt"/>
              </a:rPr>
              <a:t>Возможность </a:t>
            </a:r>
            <a:r>
              <a:rPr lang="ru-RU" sz="2400" dirty="0" smtClean="0">
                <a:latin typeface="+mn-lt"/>
              </a:rPr>
              <a:t>моделирования времени </a:t>
            </a:r>
            <a:r>
              <a:rPr lang="ru-RU" sz="2400" dirty="0">
                <a:latin typeface="+mn-lt"/>
              </a:rPr>
              <a:t>отклика </a:t>
            </a:r>
            <a:r>
              <a:rPr lang="en-US" sz="2400" dirty="0">
                <a:latin typeface="+mn-lt"/>
              </a:rPr>
              <a:t>PCI-slave-</a:t>
            </a:r>
            <a:r>
              <a:rPr lang="ru-RU" sz="2400" dirty="0" smtClean="0">
                <a:latin typeface="+mn-lt"/>
              </a:rPr>
              <a:t>устройства</a:t>
            </a:r>
          </a:p>
          <a:p>
            <a:pPr marL="432000" lvl="1" rtl="0" hangingPunct="0">
              <a:spcAft>
                <a:spcPts val="1417"/>
              </a:spcAft>
            </a:pPr>
            <a:r>
              <a:rPr lang="ru-RU" sz="2400" dirty="0">
                <a:latin typeface="+mn-lt"/>
              </a:rPr>
              <a:t>Возможность </a:t>
            </a:r>
            <a:r>
              <a:rPr lang="ru-RU" sz="2400" dirty="0" smtClean="0">
                <a:latin typeface="+mn-lt"/>
              </a:rPr>
              <a:t>включения поддержки каждым из </a:t>
            </a:r>
            <a:r>
              <a:rPr lang="en-US" sz="2400" dirty="0" smtClean="0">
                <a:latin typeface="+mn-lt"/>
              </a:rPr>
              <a:t>PCI-</a:t>
            </a:r>
            <a:r>
              <a:rPr lang="ru-RU" sz="2400" dirty="0" err="1" smtClean="0">
                <a:latin typeface="+mn-lt"/>
              </a:rPr>
              <a:t>транзакторов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реакций на ошибки </a:t>
            </a:r>
            <a:r>
              <a:rPr lang="ru-RU" sz="2400" dirty="0" smtClean="0">
                <a:latin typeface="+mn-lt"/>
              </a:rPr>
              <a:t>четности</a:t>
            </a:r>
          </a:p>
          <a:p>
            <a:pPr marL="432000" lvl="1" rtl="0" hangingPunct="0">
              <a:spcAft>
                <a:spcPts val="1417"/>
              </a:spcAft>
            </a:pPr>
            <a:endParaRPr lang="ru-RU" sz="2000" dirty="0">
              <a:latin typeface="+mn-lt"/>
            </a:endParaRPr>
          </a:p>
          <a:p>
            <a:pPr marL="432000" lvl="1" rtl="0" hangingPunct="0">
              <a:spcAft>
                <a:spcPts val="1417"/>
              </a:spcAft>
            </a:pPr>
            <a:endParaRPr lang="ru-RU" sz="2000" dirty="0">
              <a:latin typeface="+mn-lt"/>
            </a:endParaRPr>
          </a:p>
          <a:p>
            <a:endParaRPr lang="ru-RU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1364" y="1475581"/>
            <a:ext cx="9071640" cy="15841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None/>
            </a:pPr>
            <a:r>
              <a:rPr lang="ru-RU" sz="2400" dirty="0" smtClean="0">
                <a:latin typeface="+mn-lt"/>
              </a:rPr>
              <a:t>Позволяет моделировать </a:t>
            </a:r>
            <a:r>
              <a:rPr lang="en-US" sz="2400" dirty="0" smtClean="0">
                <a:latin typeface="+mn-lt"/>
              </a:rPr>
              <a:t>PCI-</a:t>
            </a:r>
            <a:r>
              <a:rPr lang="ru-RU" sz="2400" dirty="0" smtClean="0">
                <a:latin typeface="+mn-lt"/>
              </a:rPr>
              <a:t>клиенты, различающиеся по характеристикам, вариацию которых допускает стандарт </a:t>
            </a:r>
            <a:r>
              <a:rPr lang="en-US" sz="2400" dirty="0" smtClean="0">
                <a:latin typeface="+mn-lt"/>
              </a:rPr>
              <a:t>PCI</a:t>
            </a:r>
            <a:r>
              <a:rPr lang="en-US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с целью </a:t>
            </a:r>
            <a:r>
              <a:rPr lang="ru-RU" sz="2400" dirty="0" smtClean="0">
                <a:latin typeface="+mn-lt"/>
              </a:rPr>
              <a:t>повышения качества верификации (проверка различных режимов взаимодействия, реакции на клиенты с различными временами отклика и т.д.).</a:t>
            </a:r>
            <a:endParaRPr lang="ru-RU" sz="2400" dirty="0">
              <a:latin typeface="+mn-lt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5092" y="467469"/>
            <a:ext cx="9649072" cy="86409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200" b="1" dirty="0">
                <a:solidFill>
                  <a:sysClr val="windowText" lastClr="000000"/>
                </a:solidFill>
                <a:latin typeface="Calibri"/>
              </a:rPr>
              <a:t>Дополнительная функциональность </a:t>
            </a:r>
            <a:r>
              <a:rPr lang="en-US" sz="3200" b="1" dirty="0">
                <a:solidFill>
                  <a:sysClr val="windowText" lastClr="000000"/>
                </a:solidFill>
                <a:latin typeface="Calibri"/>
              </a:rPr>
              <a:t>RTL-</a:t>
            </a:r>
            <a:r>
              <a:rPr lang="ru-RU" sz="3200" b="1" dirty="0">
                <a:solidFill>
                  <a:sysClr val="windowText" lastClr="000000"/>
                </a:solidFill>
                <a:latin typeface="Calibri"/>
              </a:rPr>
              <a:t>моделей транзакторов</a:t>
            </a:r>
            <a:endParaRPr lang="ru-RU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358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0976" y="683493"/>
            <a:ext cx="9145016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Разработаны модули сопряжения между </a:t>
            </a:r>
            <a:r>
              <a:rPr lang="en-US" sz="2400" dirty="0" smtClean="0"/>
              <a:t>RTL-</a:t>
            </a:r>
            <a:r>
              <a:rPr lang="ru-RU" sz="2400" dirty="0" smtClean="0"/>
              <a:t>моделями </a:t>
            </a:r>
            <a:r>
              <a:rPr lang="en-US" sz="2400" dirty="0" smtClean="0"/>
              <a:t>PCI\PCIE </a:t>
            </a:r>
            <a:r>
              <a:rPr lang="ru-RU" sz="2400" dirty="0" smtClean="0"/>
              <a:t>контроллеров в составе КПИ2 и функциональной моделью </a:t>
            </a:r>
            <a:r>
              <a:rPr lang="en-US" sz="2400" dirty="0" smtClean="0"/>
              <a:t>PCI-</a:t>
            </a:r>
            <a:r>
              <a:rPr lang="ru-RU" sz="2400" dirty="0" smtClean="0"/>
              <a:t>имитатора (на языках </a:t>
            </a:r>
            <a:r>
              <a:rPr lang="en-US" sz="2400" dirty="0" smtClean="0"/>
              <a:t>C++</a:t>
            </a:r>
            <a:r>
              <a:rPr lang="ru-RU" sz="2400" dirty="0" smtClean="0"/>
              <a:t> и </a:t>
            </a:r>
            <a:r>
              <a:rPr lang="en-US" sz="2400" dirty="0"/>
              <a:t>System Verilog</a:t>
            </a:r>
            <a:r>
              <a:rPr lang="ru-RU" sz="2400" dirty="0" smtClean="0"/>
              <a:t>).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/>
              <a:t>Р</a:t>
            </a:r>
            <a:r>
              <a:rPr lang="ru-RU" sz="2400" dirty="0" smtClean="0"/>
              <a:t>еализована следующая дополнительная функциональность: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400" dirty="0" smtClean="0"/>
              <a:t> выбор разрядности </a:t>
            </a:r>
            <a:r>
              <a:rPr lang="ru-RU" sz="2400" dirty="0"/>
              <a:t>адресов и данных </a:t>
            </a:r>
            <a:r>
              <a:rPr lang="en-US" sz="2400" dirty="0"/>
              <a:t>PCI-</a:t>
            </a:r>
            <a:r>
              <a:rPr lang="ru-RU" sz="2400" dirty="0" err="1" smtClean="0"/>
              <a:t>транзактора</a:t>
            </a:r>
            <a:r>
              <a:rPr lang="ru-RU" sz="2400" dirty="0" smtClean="0"/>
              <a:t>, как параметра</a:t>
            </a:r>
            <a:endParaRPr lang="ru-RU" sz="2400" dirty="0"/>
          </a:p>
          <a:p>
            <a:pPr lvl="1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выбор </a:t>
            </a:r>
            <a:r>
              <a:rPr lang="ru-RU" sz="2400" dirty="0" smtClean="0"/>
              <a:t>времени </a:t>
            </a:r>
            <a:r>
              <a:rPr lang="ru-RU" sz="2400" dirty="0"/>
              <a:t>отклика </a:t>
            </a:r>
            <a:r>
              <a:rPr lang="en-US" sz="2400" dirty="0"/>
              <a:t>PCI-slave-</a:t>
            </a:r>
            <a:r>
              <a:rPr lang="ru-RU" sz="2400" dirty="0" smtClean="0"/>
              <a:t>устройства, как параметра</a:t>
            </a:r>
            <a:endParaRPr lang="ru-RU" sz="2400" dirty="0"/>
          </a:p>
          <a:p>
            <a:pPr lvl="1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400" dirty="0" smtClean="0"/>
              <a:t> выбор реакции </a:t>
            </a:r>
            <a:r>
              <a:rPr lang="en-US" sz="2400" dirty="0" smtClean="0"/>
              <a:t>PCI-</a:t>
            </a:r>
            <a:r>
              <a:rPr lang="ru-RU" sz="2400" dirty="0" err="1" smtClean="0"/>
              <a:t>транзакторов</a:t>
            </a:r>
            <a:r>
              <a:rPr lang="ru-RU" sz="2400" dirty="0" smtClean="0"/>
              <a:t> на </a:t>
            </a:r>
            <a:r>
              <a:rPr lang="ru-RU" sz="2400" dirty="0"/>
              <a:t>ошибки </a:t>
            </a:r>
            <a:r>
              <a:rPr lang="ru-RU" sz="2400" dirty="0" smtClean="0"/>
              <a:t>четности, как параметра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/>
              <a:t>Н</a:t>
            </a:r>
            <a:r>
              <a:rPr lang="ru-RU" sz="2400" dirty="0" smtClean="0"/>
              <a:t>айдены ошибки в 5 инженерных тестах, направленных на верификацию КПИ2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Выработаны рекомендации по модификации\разработке функциональных моделей устройств для работы в составе гибридных тестовых систем. </a:t>
            </a:r>
          </a:p>
          <a:p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>
                <a:latin typeface="+mj-lt"/>
              </a:rPr>
              <a:t>Результаты работы</a:t>
            </a:r>
          </a:p>
        </p:txBody>
      </p:sp>
    </p:spTree>
    <p:extLst>
      <p:ext uri="{BB962C8B-B14F-4D97-AF65-F5344CB8AC3E}">
        <p14:creationId xmlns:p14="http://schemas.microsoft.com/office/powerpoint/2010/main" val="197664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492" y="1619597"/>
            <a:ext cx="9071640" cy="4989600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Сопряжение других функциональных моделей имеющих программный интерфейс как у </a:t>
            </a:r>
            <a:r>
              <a:rPr lang="en-US" sz="2400" dirty="0" smtClean="0">
                <a:latin typeface="+mn-lt"/>
              </a:rPr>
              <a:t>PCI-</a:t>
            </a:r>
            <a:r>
              <a:rPr lang="ru-RU" sz="2400" dirty="0" smtClean="0">
                <a:latin typeface="+mn-lt"/>
              </a:rPr>
              <a:t>имитатора</a:t>
            </a:r>
          </a:p>
          <a:p>
            <a:r>
              <a:rPr lang="ru-RU" sz="2400" dirty="0" smtClean="0">
                <a:latin typeface="+mn-lt"/>
              </a:rPr>
              <a:t>Доработка адаптера функциональных моделей для поддержки функциональной модели с программным интерфейсом, отличным от интерфейса </a:t>
            </a:r>
            <a:r>
              <a:rPr lang="en-US" sz="2400" dirty="0" smtClean="0">
                <a:latin typeface="+mn-lt"/>
              </a:rPr>
              <a:t>PCI-</a:t>
            </a:r>
            <a:r>
              <a:rPr lang="ru-RU" sz="2400" dirty="0" smtClean="0">
                <a:latin typeface="+mn-lt"/>
              </a:rPr>
              <a:t>имитатора</a:t>
            </a:r>
          </a:p>
          <a:p>
            <a:r>
              <a:rPr lang="ru-RU" sz="2400" dirty="0" smtClean="0">
                <a:latin typeface="+mn-lt"/>
              </a:rPr>
              <a:t>Создание других транзакторов с разработанным мной унифицированным </a:t>
            </a:r>
            <a:r>
              <a:rPr lang="en-US" sz="2400" dirty="0" smtClean="0">
                <a:latin typeface="+mn-lt"/>
              </a:rPr>
              <a:t>DPI-</a:t>
            </a:r>
            <a:r>
              <a:rPr lang="ru-RU" sz="2400" dirty="0" smtClean="0">
                <a:latin typeface="+mn-lt"/>
              </a:rPr>
              <a:t>интерфейсом</a:t>
            </a:r>
          </a:p>
          <a:p>
            <a:r>
              <a:rPr lang="ru-RU" sz="2400" dirty="0" smtClean="0">
                <a:latin typeface="+mn-lt"/>
              </a:rPr>
              <a:t>Введение переменных (возможно, случайных) задержек ожидания готовности в </a:t>
            </a:r>
            <a:r>
              <a:rPr lang="en-US" sz="2400" dirty="0" smtClean="0">
                <a:latin typeface="+mn-lt"/>
              </a:rPr>
              <a:t>PCI-</a:t>
            </a:r>
            <a:r>
              <a:rPr lang="ru-RU" sz="2400" dirty="0" smtClean="0">
                <a:latin typeface="+mn-lt"/>
              </a:rPr>
              <a:t>транзакции (это даже предусмотрено в коде транзакторов)</a:t>
            </a:r>
          </a:p>
          <a:p>
            <a:r>
              <a:rPr lang="ru-RU" sz="2400" dirty="0" err="1" smtClean="0">
                <a:latin typeface="+mn-lt"/>
              </a:rPr>
              <a:t>Вариирование</a:t>
            </a:r>
            <a:r>
              <a:rPr lang="ru-RU" sz="2400" dirty="0" smtClean="0">
                <a:latin typeface="+mn-lt"/>
              </a:rPr>
              <a:t> б</a:t>
            </a:r>
            <a:r>
              <a:rPr lang="ru-RU" sz="2400" b="1" dirty="0" smtClean="0">
                <a:latin typeface="+mn-lt"/>
              </a:rPr>
              <a:t>о</a:t>
            </a:r>
            <a:r>
              <a:rPr lang="ru-RU" sz="2400" dirty="0" smtClean="0">
                <a:latin typeface="+mn-lt"/>
              </a:rPr>
              <a:t>льшего числа характеристик транзакторов </a:t>
            </a:r>
            <a:endParaRPr lang="ru-RU" sz="2400" dirty="0">
              <a:latin typeface="+mn-lt"/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>
                <a:latin typeface="+mj-lt"/>
              </a:rPr>
              <a:t>Результаты работы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5776" y="395461"/>
            <a:ext cx="9649072" cy="86409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lnSpc>
                <a:spcPts val="3000"/>
              </a:lnSpc>
            </a:pPr>
            <a:r>
              <a:rPr lang="ru-RU" sz="3200" b="1" dirty="0">
                <a:solidFill>
                  <a:sysClr val="windowText" lastClr="000000"/>
                </a:solidFill>
                <a:latin typeface="Calibri"/>
              </a:rPr>
              <a:t>Возможности для доработки и использования результатов в других задачах</a:t>
            </a:r>
            <a:endParaRPr lang="ru-RU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902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70775" y="971525"/>
            <a:ext cx="9072817" cy="5832647"/>
          </a:xfrm>
          <a:noFill/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>
              <a:spcAft>
                <a:spcPts val="1800"/>
              </a:spcAft>
              <a:buSzPct val="100000"/>
              <a:buFont typeface="Arial" pitchFamily="34" charset="0"/>
              <a:buChar char="•"/>
            </a:pPr>
            <a:r>
              <a:rPr lang="ru-RU" sz="2400" dirty="0">
                <a:latin typeface="+mj-lt"/>
              </a:rPr>
              <a:t>на данный момент в составе КПИ2 разрабатываются контроллеры PCI и PCIE, требующие </a:t>
            </a:r>
            <a:r>
              <a:rPr lang="ru-RU" sz="2400" dirty="0" smtClean="0">
                <a:latin typeface="+mj-lt"/>
              </a:rPr>
              <a:t>верификации</a:t>
            </a:r>
          </a:p>
          <a:p>
            <a:pPr lvl="0">
              <a:spcAft>
                <a:spcPts val="1800"/>
              </a:spcAft>
              <a:buSzPct val="100000"/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для верификации </a:t>
            </a:r>
            <a:r>
              <a:rPr lang="en-US" sz="2400" dirty="0" smtClean="0">
                <a:latin typeface="+mj-lt"/>
              </a:rPr>
              <a:t>PCI </a:t>
            </a:r>
            <a:r>
              <a:rPr lang="ru-RU" sz="2400" dirty="0" smtClean="0">
                <a:latin typeface="+mj-lt"/>
              </a:rPr>
              <a:t>и </a:t>
            </a:r>
            <a:r>
              <a:rPr lang="en-US" sz="2400" dirty="0" smtClean="0">
                <a:latin typeface="+mj-lt"/>
              </a:rPr>
              <a:t>PCIE </a:t>
            </a:r>
            <a:r>
              <a:rPr lang="ru-RU" sz="2400" dirty="0" smtClean="0">
                <a:latin typeface="+mj-lt"/>
              </a:rPr>
              <a:t>контроллеров необходимо моделировать </a:t>
            </a:r>
            <a:r>
              <a:rPr lang="en-US" sz="2400" dirty="0" smtClean="0">
                <a:latin typeface="+mj-lt"/>
              </a:rPr>
              <a:t>RTL-</a:t>
            </a:r>
            <a:r>
              <a:rPr lang="ru-RU" sz="2400" dirty="0">
                <a:latin typeface="+mj-lt"/>
              </a:rPr>
              <a:t>описание системы с </a:t>
            </a:r>
            <a:r>
              <a:rPr lang="ru-RU" sz="2400" dirty="0" smtClean="0">
                <a:latin typeface="+mj-lt"/>
              </a:rPr>
              <a:t>подключенными </a:t>
            </a:r>
            <a:r>
              <a:rPr lang="en-US" sz="2400" dirty="0" smtClean="0">
                <a:latin typeface="+mj-lt"/>
              </a:rPr>
              <a:t>PCI-</a:t>
            </a:r>
            <a:r>
              <a:rPr lang="ru-RU" sz="2400" dirty="0" smtClean="0">
                <a:latin typeface="+mj-lt"/>
              </a:rPr>
              <a:t>устройствами</a:t>
            </a:r>
          </a:p>
          <a:p>
            <a:pPr>
              <a:spcAft>
                <a:spcPts val="1800"/>
              </a:spcAft>
              <a:buSzPct val="100000"/>
              <a:buFont typeface="Arial" pitchFamily="34" charset="0"/>
              <a:buChar char="•"/>
            </a:pPr>
            <a:r>
              <a:rPr lang="ru-RU" sz="2400" dirty="0">
                <a:latin typeface="+mj-lt"/>
              </a:rPr>
              <a:t>повысить скорость и качество верификации </a:t>
            </a:r>
            <a:r>
              <a:rPr lang="ru-RU" sz="2400" dirty="0" smtClean="0">
                <a:latin typeface="+mj-lt"/>
              </a:rPr>
              <a:t>можно путем </a:t>
            </a:r>
            <a:r>
              <a:rPr lang="ru-RU" sz="2400" dirty="0">
                <a:latin typeface="+mj-lt"/>
              </a:rPr>
              <a:t>внедрения «гибридных» тестовых систем </a:t>
            </a:r>
            <a:r>
              <a:rPr lang="ru-RU" sz="2400" dirty="0" smtClean="0">
                <a:latin typeface="+mj-lt"/>
              </a:rPr>
              <a:t>- </a:t>
            </a:r>
            <a:r>
              <a:rPr lang="ru-RU" sz="2400" dirty="0">
                <a:latin typeface="+mj-lt"/>
              </a:rPr>
              <a:t>содержащих как </a:t>
            </a:r>
            <a:r>
              <a:rPr lang="en-US" sz="2400" dirty="0">
                <a:latin typeface="+mj-lt"/>
              </a:rPr>
              <a:t>RTL-</a:t>
            </a:r>
            <a:r>
              <a:rPr lang="ru-RU" sz="2400" dirty="0">
                <a:latin typeface="+mj-lt"/>
              </a:rPr>
              <a:t>модели, так и функциональные модели в тестовом </a:t>
            </a:r>
            <a:r>
              <a:rPr lang="ru-RU" sz="2400" dirty="0" smtClean="0">
                <a:latin typeface="+mj-lt"/>
              </a:rPr>
              <a:t>окружении</a:t>
            </a:r>
          </a:p>
          <a:p>
            <a:pPr lvl="0">
              <a:spcAft>
                <a:spcPts val="1800"/>
              </a:spcAft>
              <a:buSzPct val="100000"/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в составе эталонных моделей системы архитектуры Эльбрус уже  </a:t>
            </a:r>
            <a:r>
              <a:rPr lang="ru-RU" sz="2400" dirty="0">
                <a:latin typeface="+mj-lt"/>
              </a:rPr>
              <a:t>реализованы</a:t>
            </a:r>
            <a:r>
              <a:rPr lang="ru-RU" sz="2400" dirty="0" smtClean="0">
                <a:latin typeface="+mj-lt"/>
              </a:rPr>
              <a:t> функциональные модели </a:t>
            </a:r>
            <a:r>
              <a:rPr lang="en-US" sz="2400" dirty="0" smtClean="0">
                <a:latin typeface="+mj-lt"/>
              </a:rPr>
              <a:t>PCI-</a:t>
            </a:r>
            <a:r>
              <a:rPr lang="ru-RU" sz="2400" dirty="0" smtClean="0">
                <a:latin typeface="+mj-lt"/>
              </a:rPr>
              <a:t>устройств (на языке высокого уровня) </a:t>
            </a:r>
          </a:p>
          <a:p>
            <a:pPr marL="108000" lvl="0" indent="0">
              <a:spcAft>
                <a:spcPts val="1800"/>
              </a:spcAft>
              <a:buSzPct val="100000"/>
              <a:buNone/>
            </a:pPr>
            <a:r>
              <a:rPr lang="ru-RU" sz="2400" dirty="0" smtClean="0">
                <a:latin typeface="+mj-lt"/>
              </a:rPr>
              <a:t>Для создания гибридной тестовой системы для КПИ2 необходимо разработать модули сопряжения между </a:t>
            </a:r>
            <a:r>
              <a:rPr lang="en-US" sz="2400" dirty="0" smtClean="0">
                <a:latin typeface="+mj-lt"/>
              </a:rPr>
              <a:t>RTL-</a:t>
            </a:r>
            <a:r>
              <a:rPr lang="ru-RU" sz="2400" dirty="0" smtClean="0">
                <a:latin typeface="+mj-lt"/>
              </a:rPr>
              <a:t>описанием контроллера и функциональными моделями </a:t>
            </a:r>
            <a:r>
              <a:rPr lang="en-US" sz="2400" dirty="0" smtClean="0">
                <a:latin typeface="+mj-lt"/>
              </a:rPr>
              <a:t>PCI- </a:t>
            </a:r>
            <a:r>
              <a:rPr lang="ru-RU" sz="2400" dirty="0" smtClean="0">
                <a:latin typeface="+mj-lt"/>
              </a:rPr>
              <a:t>и </a:t>
            </a:r>
            <a:r>
              <a:rPr lang="en-US" sz="2400" dirty="0" smtClean="0">
                <a:latin typeface="+mj-lt"/>
              </a:rPr>
              <a:t>PCIE-</a:t>
            </a:r>
            <a:r>
              <a:rPr lang="ru-RU" sz="2400" dirty="0" smtClean="0">
                <a:latin typeface="+mj-lt"/>
              </a:rPr>
              <a:t> устройств</a:t>
            </a:r>
            <a:endParaRPr lang="ru-RU" sz="2400" dirty="0">
              <a:latin typeface="+mj-lt"/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введение</a:t>
            </a:r>
            <a:endParaRPr lang="ru-RU" sz="4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 txBox="1">
            <a:spLocks/>
          </p:cNvSpPr>
          <p:nvPr/>
        </p:nvSpPr>
        <p:spPr>
          <a:xfrm>
            <a:off x="535177" y="1259557"/>
            <a:ext cx="9072816" cy="55446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>
              <a:spcAft>
                <a:spcPts val="0"/>
              </a:spcAft>
              <a:buSzPct val="100000"/>
              <a:buNone/>
            </a:pPr>
            <a:r>
              <a:rPr lang="ru-RU" sz="2400" dirty="0" smtClean="0">
                <a:latin typeface="+mn-lt"/>
              </a:rPr>
              <a:t>Разработать модули сопряжения </a:t>
            </a:r>
            <a:r>
              <a:rPr lang="ru-RU" sz="2400" dirty="0">
                <a:latin typeface="+mn-lt"/>
              </a:rPr>
              <a:t>между </a:t>
            </a:r>
            <a:r>
              <a:rPr lang="ru-RU" sz="2400" dirty="0" smtClean="0">
                <a:latin typeface="+mn-lt"/>
              </a:rPr>
              <a:t>функциональной </a:t>
            </a:r>
            <a:r>
              <a:rPr lang="ru-RU" sz="2400" dirty="0">
                <a:latin typeface="+mn-lt"/>
              </a:rPr>
              <a:t>моделью </a:t>
            </a:r>
            <a:r>
              <a:rPr lang="ru-RU" sz="2400" dirty="0" smtClean="0">
                <a:latin typeface="+mn-lt"/>
              </a:rPr>
              <a:t>специального тестового </a:t>
            </a:r>
            <a:r>
              <a:rPr lang="en-US" sz="2400" dirty="0" smtClean="0">
                <a:latin typeface="+mn-lt"/>
              </a:rPr>
              <a:t>PCI-</a:t>
            </a:r>
            <a:r>
              <a:rPr lang="ru-RU" sz="2400" dirty="0" smtClean="0">
                <a:latin typeface="+mn-lt"/>
              </a:rPr>
              <a:t>устройства (далее PCI-имитатор) </a:t>
            </a:r>
            <a:r>
              <a:rPr lang="ru-RU" sz="2400" dirty="0">
                <a:latin typeface="+mn-lt"/>
              </a:rPr>
              <a:t>и RTL-описанием КПИ2, </a:t>
            </a:r>
            <a:endParaRPr lang="ru-RU" sz="2400" dirty="0" smtClean="0">
              <a:latin typeface="+mn-lt"/>
            </a:endParaRPr>
          </a:p>
          <a:p>
            <a:pPr>
              <a:spcBef>
                <a:spcPts val="2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400" dirty="0" smtClean="0">
                <a:latin typeface="+mn-lt"/>
              </a:rPr>
              <a:t>позволяющие </a:t>
            </a:r>
            <a:r>
              <a:rPr lang="ru-RU" sz="2400" dirty="0">
                <a:latin typeface="+mn-lt"/>
              </a:rPr>
              <a:t>подключать </a:t>
            </a:r>
            <a:r>
              <a:rPr lang="ru-RU" sz="2400" dirty="0" smtClean="0">
                <a:latin typeface="+mn-lt"/>
              </a:rPr>
              <a:t>функциональную модель к интерфейсам </a:t>
            </a:r>
            <a:r>
              <a:rPr lang="en-US" sz="2400" dirty="0" smtClean="0">
                <a:latin typeface="+mn-lt"/>
              </a:rPr>
              <a:t>PCI </a:t>
            </a:r>
            <a:r>
              <a:rPr lang="ru-RU" sz="2400" dirty="0" smtClean="0">
                <a:latin typeface="+mn-lt"/>
              </a:rPr>
              <a:t>и </a:t>
            </a:r>
            <a:r>
              <a:rPr lang="en-US" sz="2400" dirty="0" smtClean="0">
                <a:latin typeface="+mn-lt"/>
              </a:rPr>
              <a:t>PCI express</a:t>
            </a:r>
          </a:p>
          <a:p>
            <a:pPr>
              <a:spcBef>
                <a:spcPts val="2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400" dirty="0" smtClean="0">
                <a:latin typeface="+mn-lt"/>
              </a:rPr>
              <a:t>поддерживающие всю функциональность </a:t>
            </a:r>
            <a:r>
              <a:rPr lang="en-US" sz="2400" dirty="0" smtClean="0">
                <a:latin typeface="+mn-lt"/>
              </a:rPr>
              <a:t>PCI</a:t>
            </a:r>
            <a:r>
              <a:rPr lang="ru-RU" sz="2400" dirty="0" smtClean="0">
                <a:latin typeface="+mn-lt"/>
              </a:rPr>
              <a:t>-имитатора</a:t>
            </a:r>
          </a:p>
          <a:p>
            <a:pPr>
              <a:spcBef>
                <a:spcPts val="2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400" dirty="0" smtClean="0">
                <a:latin typeface="+mn-lt"/>
              </a:rPr>
              <a:t>обеспечивающие </a:t>
            </a:r>
            <a:r>
              <a:rPr lang="ru-RU" sz="2400" dirty="0" err="1" smtClean="0">
                <a:latin typeface="+mn-lt"/>
              </a:rPr>
              <a:t>параметризуемость</a:t>
            </a:r>
            <a:r>
              <a:rPr lang="ru-RU" sz="2400" dirty="0" smtClean="0">
                <a:latin typeface="+mn-lt"/>
              </a:rPr>
              <a:t> характеристик: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разрядность адресов и данных </a:t>
            </a:r>
            <a:r>
              <a:rPr lang="en-US" sz="2000" dirty="0" smtClean="0">
                <a:latin typeface="+mn-lt"/>
              </a:rPr>
              <a:t>PCI-</a:t>
            </a:r>
            <a:r>
              <a:rPr lang="ru-RU" sz="2000" dirty="0" smtClean="0">
                <a:latin typeface="+mn-lt"/>
              </a:rPr>
              <a:t>транзактора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время отклика </a:t>
            </a:r>
            <a:r>
              <a:rPr lang="en-US" sz="2000" dirty="0" smtClean="0">
                <a:latin typeface="+mn-lt"/>
              </a:rPr>
              <a:t>PCI-slave-</a:t>
            </a:r>
            <a:r>
              <a:rPr lang="ru-RU" sz="2000" dirty="0" smtClean="0">
                <a:latin typeface="+mn-lt"/>
              </a:rPr>
              <a:t>устройства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поддержка моделью реакций на ошибки четности</a:t>
            </a:r>
          </a:p>
          <a:p>
            <a:pPr marL="108000" indent="0">
              <a:spcAft>
                <a:spcPts val="600"/>
              </a:spcAft>
              <a:buSzPct val="100000"/>
              <a:buNone/>
            </a:pPr>
            <a:endParaRPr lang="ru-RU" sz="1800" dirty="0" smtClean="0">
              <a:latin typeface="+mn-lt"/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постановка задачи</a:t>
            </a:r>
            <a:endParaRPr lang="ru-RU" sz="4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37402"/>
              </p:ext>
            </p:extLst>
          </p:nvPr>
        </p:nvGraphicFramePr>
        <p:xfrm>
          <a:off x="215900" y="1227138"/>
          <a:ext cx="9585325" cy="570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Visio" r:id="rId3" imgW="8562718" imgH="5100152" progId="Visio.Drawing.11">
                  <p:link updateAutomatic="1"/>
                </p:oleObj>
              </mc:Choice>
              <mc:Fallback>
                <p:oleObj name="Visio" r:id="rId3" imgW="8562718" imgH="5100152" progId="Visio.Drawing.11">
                  <p:link updateAutomatic="1"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227138"/>
                        <a:ext cx="9585325" cy="570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Текст 3"/>
          <p:cNvSpPr txBox="1">
            <a:spLocks/>
          </p:cNvSpPr>
          <p:nvPr/>
        </p:nvSpPr>
        <p:spPr>
          <a:xfrm>
            <a:off x="-27360" y="292000"/>
            <a:ext cx="10153127" cy="5490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0"/>
              </a:spcAft>
              <a:buSzPct val="100000"/>
              <a:buNone/>
            </a:pPr>
            <a:r>
              <a:rPr lang="ru-RU" sz="3600" b="1" dirty="0">
                <a:latin typeface="+mj-lt"/>
              </a:rPr>
              <a:t>а</a:t>
            </a:r>
            <a:r>
              <a:rPr lang="ru-RU" sz="3600" b="1" dirty="0" smtClean="0">
                <a:latin typeface="+mj-lt"/>
              </a:rPr>
              <a:t>рхитектура</a:t>
            </a:r>
            <a:endParaRPr lang="ru-RU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6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08" y="179437"/>
            <a:ext cx="9361040" cy="958237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latin typeface="+mj-lt"/>
              </a:rPr>
              <a:t>Адаптер функциональной модели</a:t>
            </a:r>
            <a:endParaRPr lang="ru-RU" sz="3200" b="1" dirty="0"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473" y="2699717"/>
            <a:ext cx="9071640" cy="453650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+mj-lt"/>
              </a:rPr>
              <a:t>Создает экземпляры функциональной модели и связывает их со сторонними функциями (которые ими используются, но не реализованы в них).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+mj-lt"/>
              </a:rPr>
              <a:t>Преобразует последовательности событий в </a:t>
            </a:r>
            <a:r>
              <a:rPr lang="en-US" sz="2400" dirty="0">
                <a:latin typeface="+mj-lt"/>
              </a:rPr>
              <a:t>RTL-</a:t>
            </a:r>
            <a:r>
              <a:rPr lang="ru-RU" sz="2400" dirty="0">
                <a:latin typeface="+mj-lt"/>
              </a:rPr>
              <a:t>моделях в транзакции функциональной модели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+mj-lt"/>
              </a:rPr>
              <a:t>Транслирует вызовы из унифицированного программного интерфейса в экземпляры соответствующих функциональных моделей.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+mj-lt"/>
              </a:rPr>
              <a:t>Временно хранит данные транзакций.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+mj-lt"/>
              </a:rPr>
              <a:t>Выполняет отладочные функции (трассировка вызовов)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3809" y="1259557"/>
            <a:ext cx="7560840" cy="9582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marL="108000" indent="0" algn="l">
              <a:spcAft>
                <a:spcPts val="0"/>
              </a:spcAft>
              <a:buSzPct val="100000"/>
              <a:buNone/>
            </a:pPr>
            <a:r>
              <a:rPr lang="ru-RU" sz="2400" dirty="0" smtClean="0">
                <a:latin typeface="+mj-lt"/>
              </a:rPr>
              <a:t>Приспосабливает программный интерфейс функциональной модели </a:t>
            </a:r>
            <a:r>
              <a:rPr lang="ru-RU" sz="2400" dirty="0">
                <a:latin typeface="+mj-lt"/>
              </a:rPr>
              <a:t>к</a:t>
            </a:r>
            <a:r>
              <a:rPr lang="ru-RU" sz="2400" dirty="0" smtClean="0">
                <a:latin typeface="+mj-lt"/>
              </a:rPr>
              <a:t> унифицированному программному интерфейсу, построенному на </a:t>
            </a:r>
            <a:r>
              <a:rPr lang="en-US" sz="2400" dirty="0" smtClean="0">
                <a:latin typeface="+mj-lt"/>
              </a:rPr>
              <a:t>System Verilog DPI</a:t>
            </a:r>
            <a:r>
              <a:rPr lang="ru-RU" sz="2400" dirty="0" smtClean="0">
                <a:latin typeface="+mj-lt"/>
              </a:rPr>
              <a:t>.</a:t>
            </a:r>
            <a:endParaRPr lang="ru-RU" sz="2400" dirty="0">
              <a:latin typeface="+mj-lt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852997"/>
              </p:ext>
            </p:extLst>
          </p:nvPr>
        </p:nvGraphicFramePr>
        <p:xfrm>
          <a:off x="8136656" y="1247338"/>
          <a:ext cx="1521023" cy="1409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Visio" r:id="rId3" imgW="4190676" imgH="3884690" progId="">
                  <p:embed/>
                </p:oleObj>
              </mc:Choice>
              <mc:Fallback>
                <p:oleObj name="Visio" r:id="rId3" imgW="4190676" imgH="388469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6656" y="1247338"/>
                        <a:ext cx="1521023" cy="14098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55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08" y="179437"/>
            <a:ext cx="9361040" cy="958237"/>
          </a:xfrm>
        </p:spPr>
        <p:txBody>
          <a:bodyPr/>
          <a:lstStyle/>
          <a:p>
            <a:pPr>
              <a:buNone/>
            </a:pPr>
            <a:r>
              <a:rPr lang="ru-RU" sz="3200" b="1" dirty="0">
                <a:latin typeface="+mj-lt"/>
              </a:rPr>
              <a:t>Доработка функциональности </a:t>
            </a:r>
            <a:r>
              <a:rPr lang="en-US" sz="3200" b="1" dirty="0">
                <a:latin typeface="+mj-lt"/>
              </a:rPr>
              <a:t>PCI-</a:t>
            </a:r>
            <a:r>
              <a:rPr lang="ru-RU" sz="3200" b="1" dirty="0">
                <a:latin typeface="+mj-lt"/>
              </a:rPr>
              <a:t>имитатора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473" y="2699717"/>
            <a:ext cx="9071640" cy="453650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latin typeface="+mj-lt"/>
              </a:rPr>
              <a:t>Функция для проверки принадлежности данного                    адреса к какому-либо адресному пространству имитатора</a:t>
            </a:r>
            <a:r>
              <a:rPr lang="ru-RU" sz="2400" dirty="0">
                <a:latin typeface="+mj-lt"/>
              </a:rPr>
              <a:t>.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ru-RU" sz="2400" dirty="0">
                <a:latin typeface="+mj-lt"/>
              </a:rPr>
              <a:t>В потактовой модели PCI-транзакция начинается с фазы адреса. </a:t>
            </a:r>
            <a:r>
              <a:rPr lang="ru-RU" sz="2400" dirty="0" err="1">
                <a:latin typeface="+mj-lt"/>
              </a:rPr>
              <a:t>Master</a:t>
            </a:r>
            <a:r>
              <a:rPr lang="ru-RU" sz="2400" dirty="0">
                <a:latin typeface="+mj-lt"/>
              </a:rPr>
              <a:t> выставляет адрес на шину и все </a:t>
            </a:r>
            <a:r>
              <a:rPr lang="ru-RU" sz="2400" dirty="0" err="1">
                <a:latin typeface="+mj-lt"/>
              </a:rPr>
              <a:t>slave</a:t>
            </a:r>
            <a:r>
              <a:rPr lang="ru-RU" sz="2400" dirty="0">
                <a:latin typeface="+mj-lt"/>
              </a:rPr>
              <a:t>-устройства на ней анализируют его. Ответить должно только то устройство, к адресному пространству которого принадлежит этот адрес.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+mj-lt"/>
              </a:rPr>
              <a:t>Функция для отправки сообщения имитатору об окончании запрошенной им </a:t>
            </a:r>
            <a:r>
              <a:rPr lang="ru-RU" sz="2400" b="1" dirty="0" err="1">
                <a:latin typeface="+mj-lt"/>
              </a:rPr>
              <a:t>master</a:t>
            </a:r>
            <a:r>
              <a:rPr lang="ru-RU" sz="2400" b="1" dirty="0">
                <a:latin typeface="+mj-lt"/>
              </a:rPr>
              <a:t>-транзакции</a:t>
            </a:r>
            <a:r>
              <a:rPr lang="ru-RU" sz="2400" dirty="0">
                <a:latin typeface="+mj-lt"/>
              </a:rPr>
              <a:t>.</a:t>
            </a:r>
          </a:p>
          <a:p>
            <a:pPr>
              <a:spcAft>
                <a:spcPts val="0"/>
              </a:spcAft>
              <a:buClr>
                <a:schemeClr val="bg1"/>
              </a:buClr>
            </a:pPr>
            <a:r>
              <a:rPr lang="ru-RU" sz="2400" dirty="0">
                <a:latin typeface="+mj-lt"/>
              </a:rPr>
              <a:t>Решает 2 проблемы</a:t>
            </a:r>
            <a:r>
              <a:rPr lang="ru-RU" sz="2400" dirty="0" smtClean="0">
                <a:latin typeface="+mj-lt"/>
              </a:rPr>
              <a:t>:</a:t>
            </a:r>
          </a:p>
          <a:p>
            <a:pPr lvl="1">
              <a:spcAft>
                <a:spcPts val="0"/>
              </a:spcAft>
            </a:pPr>
            <a:r>
              <a:rPr lang="ru-RU" sz="2200" dirty="0">
                <a:latin typeface="+mj-lt"/>
              </a:rPr>
              <a:t>проблема невозможности одновременной обработки </a:t>
            </a:r>
            <a:r>
              <a:rPr lang="ru-RU" sz="2200" dirty="0" err="1">
                <a:latin typeface="+mj-lt"/>
              </a:rPr>
              <a:t>master</a:t>
            </a:r>
            <a:r>
              <a:rPr lang="ru-RU" sz="2200" dirty="0">
                <a:latin typeface="+mj-lt"/>
              </a:rPr>
              <a:t>- и </a:t>
            </a:r>
            <a:r>
              <a:rPr lang="ru-RU" sz="2200" dirty="0" err="1">
                <a:latin typeface="+mj-lt"/>
              </a:rPr>
              <a:t>slave</a:t>
            </a:r>
            <a:r>
              <a:rPr lang="ru-RU" sz="2200" dirty="0">
                <a:latin typeface="+mj-lt"/>
              </a:rPr>
              <a:t>- транзакций, если ждать завершения </a:t>
            </a:r>
            <a:r>
              <a:rPr lang="ru-RU" sz="2200" dirty="0" err="1" smtClean="0">
                <a:latin typeface="+mj-lt"/>
              </a:rPr>
              <a:t>master</a:t>
            </a:r>
            <a:r>
              <a:rPr lang="ru-RU" sz="2200" dirty="0" smtClean="0">
                <a:latin typeface="+mj-lt"/>
              </a:rPr>
              <a:t>-транзакции</a:t>
            </a:r>
          </a:p>
          <a:p>
            <a:pPr lvl="1">
              <a:spcAft>
                <a:spcPts val="0"/>
              </a:spcAft>
            </a:pPr>
            <a:r>
              <a:rPr lang="ru-RU" sz="2200" dirty="0">
                <a:latin typeface="+mj-lt"/>
              </a:rPr>
              <a:t>проблема неодновременности(в симуляторе) отправки запроса на </a:t>
            </a:r>
            <a:r>
              <a:rPr lang="ru-RU" sz="2200" dirty="0" err="1">
                <a:latin typeface="+mj-lt"/>
              </a:rPr>
              <a:t>master</a:t>
            </a:r>
            <a:r>
              <a:rPr lang="ru-RU" sz="2200" dirty="0">
                <a:latin typeface="+mj-lt"/>
              </a:rPr>
              <a:t>-транзакцию и прихода ответа на </a:t>
            </a:r>
            <a:r>
              <a:rPr lang="ru-RU" sz="2200" dirty="0" smtClean="0">
                <a:latin typeface="+mj-lt"/>
              </a:rPr>
              <a:t>нее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+mj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3809" y="1259557"/>
            <a:ext cx="7560840" cy="9582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marL="108000" indent="0" algn="l">
              <a:spcAft>
                <a:spcPts val="0"/>
              </a:spcAft>
              <a:buSzPct val="100000"/>
              <a:buNone/>
            </a:pPr>
            <a:r>
              <a:rPr lang="ru-RU" sz="2400" dirty="0">
                <a:latin typeface="+mj-lt"/>
              </a:rPr>
              <a:t>При разработке модулей сопряжения были выработаны требования по расширению функциональности PCI-имитатора</a:t>
            </a: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553076"/>
              </p:ext>
            </p:extLst>
          </p:nvPr>
        </p:nvGraphicFramePr>
        <p:xfrm>
          <a:off x="8136656" y="1247338"/>
          <a:ext cx="15208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Visio" r:id="rId3" imgW="4190676" imgH="3884690" progId="">
                  <p:embed/>
                </p:oleObj>
              </mc:Choice>
              <mc:Fallback>
                <p:oleObj name="Visio" r:id="rId3" imgW="4190676" imgH="388469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6656" y="1247338"/>
                        <a:ext cx="15208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52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647824" y="3203773"/>
            <a:ext cx="9001000" cy="4104456"/>
          </a:xfrm>
          <a:noFill/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slave_load</a:t>
            </a:r>
            <a:r>
              <a:rPr lang="ru-RU" sz="2400" dirty="0">
                <a:latin typeface="+mn-lt"/>
              </a:rPr>
              <a:t>: чтение непрерывной последовательности байт из </a:t>
            </a:r>
            <a:r>
              <a:rPr lang="ru-RU" sz="2400" dirty="0" smtClean="0">
                <a:latin typeface="+mn-lt"/>
              </a:rPr>
              <a:t>  адресного </a:t>
            </a:r>
            <a:r>
              <a:rPr lang="ru-RU" sz="2400" dirty="0">
                <a:latin typeface="+mn-lt"/>
              </a:rPr>
              <a:t>пространства экземпляра функциональной </a:t>
            </a:r>
            <a:r>
              <a:rPr lang="ru-RU" sz="2400" dirty="0" smtClean="0">
                <a:latin typeface="+mn-lt"/>
              </a:rPr>
              <a:t>модели</a:t>
            </a:r>
          </a:p>
          <a:p>
            <a:pPr algn="l">
              <a:spcAft>
                <a:spcPts val="0"/>
              </a:spcAft>
              <a:buClr>
                <a:schemeClr val="bg1"/>
              </a:buClr>
              <a:buSzPct val="100000"/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Параметры: размер и адрес начало области данных, идентификаторы адресного пространства и экземпляра функциональной модели</a:t>
            </a:r>
            <a:r>
              <a:rPr lang="ru-RU" sz="2000" dirty="0" smtClean="0">
                <a:latin typeface="+mn-lt"/>
              </a:rPr>
              <a:t>.</a:t>
            </a:r>
            <a:endParaRPr lang="en-US" sz="2000" b="1" dirty="0" smtClean="0">
              <a:latin typeface="+mn-lt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slave_store</a:t>
            </a:r>
            <a:r>
              <a:rPr lang="ru-RU" sz="2400" dirty="0" smtClean="0">
                <a:latin typeface="+mn-lt"/>
              </a:rPr>
              <a:t>: запись непрерывной последовательности байт из памяти </a:t>
            </a:r>
            <a:r>
              <a:rPr lang="en-US" sz="2400" dirty="0" smtClean="0">
                <a:latin typeface="+mn-lt"/>
              </a:rPr>
              <a:t>RTL-</a:t>
            </a:r>
            <a:r>
              <a:rPr lang="ru-RU" sz="2400" dirty="0" smtClean="0">
                <a:latin typeface="+mn-lt"/>
              </a:rPr>
              <a:t>модели </a:t>
            </a:r>
            <a:r>
              <a:rPr lang="en-US" sz="2400" dirty="0" smtClean="0">
                <a:latin typeface="+mn-lt"/>
              </a:rPr>
              <a:t>slave-</a:t>
            </a:r>
            <a:r>
              <a:rPr lang="ru-RU" sz="2400" dirty="0" smtClean="0">
                <a:latin typeface="+mn-lt"/>
              </a:rPr>
              <a:t>транзактора в адресное пространство экземпляра </a:t>
            </a:r>
            <a:r>
              <a:rPr lang="ru-RU" sz="2400" dirty="0">
                <a:latin typeface="Calibri"/>
              </a:rPr>
              <a:t>функциональной модели</a:t>
            </a:r>
            <a:r>
              <a:rPr lang="ru-RU" sz="2400" dirty="0" smtClean="0">
                <a:latin typeface="+mn-lt"/>
              </a:rPr>
              <a:t>. </a:t>
            </a:r>
          </a:p>
          <a:p>
            <a:pPr lvl="0">
              <a:spcAft>
                <a:spcPts val="0"/>
              </a:spcAft>
              <a:buClr>
                <a:schemeClr val="bg1"/>
              </a:buClr>
              <a:buSzPct val="100000"/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Параметры: те же, что и у </a:t>
            </a:r>
            <a:r>
              <a:rPr lang="en-US" sz="2000" dirty="0" smtClean="0">
                <a:latin typeface="+mn-lt"/>
              </a:rPr>
              <a:t>load.</a:t>
            </a:r>
          </a:p>
          <a:p>
            <a:pPr lvl="0" algn="l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check_addr_space</a:t>
            </a:r>
            <a:r>
              <a:rPr lang="ru-RU" sz="2400" dirty="0" smtClean="0">
                <a:latin typeface="+mn-lt"/>
              </a:rPr>
              <a:t>: проверка принадлежности адреса к адресному пространству экземпляра </a:t>
            </a:r>
            <a:r>
              <a:rPr lang="ru-RU" sz="2400" dirty="0">
                <a:latin typeface="+mn-lt"/>
              </a:rPr>
              <a:t>функциональной </a:t>
            </a:r>
            <a:r>
              <a:rPr lang="ru-RU" sz="2400" dirty="0" smtClean="0">
                <a:latin typeface="+mn-lt"/>
              </a:rPr>
              <a:t>модели. </a:t>
            </a:r>
          </a:p>
          <a:p>
            <a:pPr algn="l">
              <a:spcAft>
                <a:spcPts val="0"/>
              </a:spcAft>
              <a:buClr>
                <a:schemeClr val="bg1"/>
              </a:buClr>
              <a:buSzPct val="100000"/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Параметры: адрес для проверки, </a:t>
            </a:r>
            <a:r>
              <a:rPr lang="ru-RU" sz="2000" dirty="0">
                <a:latin typeface="+mn-lt"/>
              </a:rPr>
              <a:t>идентификаторы адресного пространства и экземпляра функциональной </a:t>
            </a:r>
            <a:r>
              <a:rPr lang="ru-RU" sz="2000" dirty="0" smtClean="0">
                <a:latin typeface="+mn-lt"/>
              </a:rPr>
              <a:t>модели.</a:t>
            </a:r>
            <a:endParaRPr lang="ru-RU" sz="2000" dirty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7824" y="2411685"/>
            <a:ext cx="9154804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None/>
            </a:pPr>
            <a:r>
              <a:rPr lang="ru-RU" sz="2400" spc="-100" dirty="0" smtClean="0">
                <a:latin typeface="+mn-lt"/>
              </a:rPr>
              <a:t>Набор </a:t>
            </a:r>
            <a:r>
              <a:rPr lang="ru-RU" sz="2400" spc="-100" dirty="0">
                <a:latin typeface="+mn-lt"/>
              </a:rPr>
              <a:t>функций </a:t>
            </a:r>
            <a:r>
              <a:rPr lang="ru-RU" sz="2400" spc="-100" dirty="0" smtClean="0">
                <a:latin typeface="+mn-lt"/>
              </a:rPr>
              <a:t>адаптера функциональной </a:t>
            </a:r>
            <a:r>
              <a:rPr lang="ru-RU" sz="2400" spc="-100" dirty="0">
                <a:latin typeface="+mn-lt"/>
              </a:rPr>
              <a:t>модели</a:t>
            </a:r>
            <a:r>
              <a:rPr lang="ru-RU" sz="2400" spc="-100" dirty="0" smtClean="0">
                <a:latin typeface="+mn-lt"/>
              </a:rPr>
              <a:t>,                         вызываемых из </a:t>
            </a:r>
            <a:r>
              <a:rPr lang="en-US" sz="2400" spc="-100" dirty="0" smtClean="0">
                <a:latin typeface="+mn-lt"/>
              </a:rPr>
              <a:t>slave-</a:t>
            </a:r>
            <a:r>
              <a:rPr lang="ru-RU" sz="2400" spc="-100" dirty="0" smtClean="0">
                <a:latin typeface="+mn-lt"/>
              </a:rPr>
              <a:t>транзакторов согласно стандарту </a:t>
            </a:r>
            <a:r>
              <a:rPr lang="en-US" sz="2400" spc="-100" dirty="0">
                <a:latin typeface="+mn-lt"/>
              </a:rPr>
              <a:t>SystemVerilog </a:t>
            </a:r>
            <a:r>
              <a:rPr lang="en-US" sz="2400" spc="-100" dirty="0" smtClean="0">
                <a:latin typeface="+mn-lt"/>
              </a:rPr>
              <a:t>DPI.</a:t>
            </a:r>
            <a:endParaRPr lang="ru-RU" sz="2400" spc="-100" dirty="0">
              <a:latin typeface="+mn-lt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2078"/>
              </p:ext>
            </p:extLst>
          </p:nvPr>
        </p:nvGraphicFramePr>
        <p:xfrm>
          <a:off x="8208664" y="1259557"/>
          <a:ext cx="15208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Visio" r:id="rId4" imgW="4190676" imgH="3884690" progId="">
                  <p:embed/>
                </p:oleObj>
              </mc:Choice>
              <mc:Fallback>
                <p:oleObj name="Visio" r:id="rId4" imgW="4190676" imgH="388469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664" y="1259557"/>
                        <a:ext cx="15208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15776" y="323453"/>
            <a:ext cx="9649072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3200" b="1" dirty="0">
                <a:latin typeface="+mn-lt"/>
              </a:rPr>
              <a:t>Унифицированный программный интерфейс</a:t>
            </a:r>
            <a:r>
              <a:rPr lang="ru-RU" sz="3200" b="1" dirty="0" smtClean="0">
                <a:latin typeface="+mn-lt"/>
              </a:rPr>
              <a:t>:</a:t>
            </a:r>
            <a:endParaRPr lang="ru-RU" sz="3200" b="1" dirty="0">
              <a:latin typeface="+mn-lt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</a:t>
            </a:r>
            <a:endParaRPr lang="ru-RU" sz="4400" dirty="0">
              <a:latin typeface="+mj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-1" y="683493"/>
            <a:ext cx="10080625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2800" dirty="0">
                <a:latin typeface="+mn-lt"/>
              </a:rPr>
              <a:t>«адаптер функциональной модели – </a:t>
            </a:r>
            <a:r>
              <a:rPr lang="en-US" sz="2800" dirty="0">
                <a:latin typeface="+mn-lt"/>
              </a:rPr>
              <a:t>slave-</a:t>
            </a:r>
            <a:r>
              <a:rPr lang="ru-RU" sz="2800" dirty="0">
                <a:latin typeface="+mn-lt"/>
              </a:rPr>
              <a:t>транзактор»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47824" y="1212026"/>
            <a:ext cx="7326252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None/>
            </a:pPr>
            <a:r>
              <a:rPr lang="ru-RU" sz="2400" dirty="0" smtClean="0">
                <a:latin typeface="+mn-lt"/>
              </a:rPr>
              <a:t>Ведомое устройство  </a:t>
            </a:r>
            <a:r>
              <a:rPr lang="en-US" sz="2400" dirty="0" smtClean="0">
                <a:latin typeface="+mn-lt"/>
              </a:rPr>
              <a:t>PCI</a:t>
            </a:r>
            <a:r>
              <a:rPr lang="ru-RU" sz="2400" dirty="0" smtClean="0">
                <a:latin typeface="+mn-lt"/>
              </a:rPr>
              <a:t> или </a:t>
            </a:r>
            <a:r>
              <a:rPr lang="en-US" sz="2400" dirty="0">
                <a:latin typeface="+mn-lt"/>
              </a:rPr>
              <a:t>PCIE </a:t>
            </a:r>
            <a:r>
              <a:rPr lang="ru-RU" sz="2400" dirty="0" smtClean="0">
                <a:latin typeface="+mn-lt"/>
              </a:rPr>
              <a:t>получает\выдает данные в\из одно из адресных пространств, если последнее содержит указанный при запросе адрес.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731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31800" y="3275781"/>
            <a:ext cx="9145017" cy="4032448"/>
          </a:xfrm>
          <a:noFill/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master_task_set </a:t>
            </a:r>
            <a:r>
              <a:rPr lang="ru-RU" sz="2400" dirty="0">
                <a:latin typeface="+mn-lt"/>
              </a:rPr>
              <a:t>передача </a:t>
            </a:r>
            <a:r>
              <a:rPr lang="en-US" sz="2400" dirty="0">
                <a:latin typeface="+mn-lt"/>
              </a:rPr>
              <a:t>master-</a:t>
            </a:r>
            <a:r>
              <a:rPr lang="ru-RU" sz="2400" dirty="0">
                <a:latin typeface="+mn-lt"/>
              </a:rPr>
              <a:t>транзактору задания на создание транзакции от функциональной модели. Задание содержит следующие поля:</a:t>
            </a:r>
          </a:p>
          <a:p>
            <a:pPr lvl="1">
              <a:lnSpc>
                <a:spcPts val="2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значимость – равна 1, если задание актуально (еще не завершено)</a:t>
            </a:r>
          </a:p>
          <a:p>
            <a:pPr lvl="1">
              <a:lnSpc>
                <a:spcPts val="2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тип – чтение или запись</a:t>
            </a:r>
          </a:p>
          <a:p>
            <a:pPr lvl="1">
              <a:lnSpc>
                <a:spcPts val="2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адрес</a:t>
            </a:r>
          </a:p>
          <a:p>
            <a:pPr lvl="1">
              <a:lnSpc>
                <a:spcPts val="2000"/>
              </a:lnSpc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ru-RU" sz="2000" dirty="0">
                <a:latin typeface="+mn-lt"/>
              </a:rPr>
              <a:t>размер передаваемых данных </a:t>
            </a:r>
            <a:endParaRPr lang="ru-RU" sz="2000" b="1" dirty="0">
              <a:latin typeface="+mn-lt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master_set_wr_data</a:t>
            </a:r>
            <a:r>
              <a:rPr lang="ru-RU" sz="2400" b="1" dirty="0" smtClean="0">
                <a:latin typeface="+mn-lt"/>
              </a:rPr>
              <a:t> –</a:t>
            </a:r>
            <a:r>
              <a:rPr lang="ru-RU" sz="2400" dirty="0" smtClean="0">
                <a:latin typeface="+mn-lt"/>
              </a:rPr>
              <a:t> передача  данных для записи в </a:t>
            </a:r>
            <a:r>
              <a:rPr lang="en-US" sz="2400" dirty="0" smtClean="0">
                <a:latin typeface="+mn-lt"/>
              </a:rPr>
              <a:t>master-</a:t>
            </a:r>
            <a:r>
              <a:rPr lang="ru-RU" sz="2400" dirty="0" smtClean="0">
                <a:latin typeface="+mn-lt"/>
              </a:rPr>
              <a:t>транзакции из адаптера функциональной модели в </a:t>
            </a:r>
            <a:r>
              <a:rPr lang="en-US" sz="2400" dirty="0" smtClean="0">
                <a:latin typeface="+mn-lt"/>
              </a:rPr>
              <a:t>RTL-</a:t>
            </a:r>
            <a:r>
              <a:rPr lang="ru-RU" sz="2400" dirty="0" smtClean="0">
                <a:latin typeface="+mn-lt"/>
              </a:rPr>
              <a:t>модель транзактора. </a:t>
            </a:r>
            <a:endParaRPr lang="en-US" sz="2400" b="1" dirty="0" smtClean="0">
              <a:latin typeface="+mn-lt"/>
            </a:endParaRPr>
          </a:p>
          <a:p>
            <a:pPr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master_set_int</a:t>
            </a:r>
            <a:r>
              <a:rPr lang="ru-RU" sz="2400" dirty="0">
                <a:latin typeface="+mn-lt"/>
              </a:rPr>
              <a:t> – </a:t>
            </a:r>
            <a:r>
              <a:rPr lang="ru-RU" sz="2400" dirty="0" smtClean="0">
                <a:latin typeface="+mn-lt"/>
              </a:rPr>
              <a:t>передача задания на изменение статуса прерывания </a:t>
            </a:r>
            <a:r>
              <a:rPr lang="en-US" sz="2400" dirty="0" smtClean="0">
                <a:latin typeface="+mn-lt"/>
              </a:rPr>
              <a:t>INTA#</a:t>
            </a:r>
            <a:r>
              <a:rPr lang="ru-RU" sz="2400" dirty="0" smtClean="0">
                <a:latin typeface="+mn-lt"/>
              </a:rPr>
              <a:t> </a:t>
            </a:r>
            <a:endParaRPr lang="ru-RU" sz="2400" dirty="0">
              <a:latin typeface="+mn-lt"/>
            </a:endParaRPr>
          </a:p>
          <a:p>
            <a:pPr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ru-RU" sz="2000" b="1" dirty="0">
              <a:latin typeface="+mn-lt"/>
            </a:endParaRPr>
          </a:p>
          <a:p>
            <a:pPr marL="108000" lvl="0" indent="0">
              <a:spcAft>
                <a:spcPts val="600"/>
              </a:spcAft>
              <a:buSzPct val="100000"/>
              <a:buNone/>
            </a:pPr>
            <a:endParaRPr lang="en-US" sz="2000" b="1" dirty="0" smtClean="0">
              <a:latin typeface="+mn-lt"/>
            </a:endParaRPr>
          </a:p>
          <a:p>
            <a:pPr marL="108000" lvl="0" indent="0">
              <a:spcAft>
                <a:spcPts val="600"/>
              </a:spcAft>
              <a:buSzPct val="100000"/>
              <a:buNone/>
            </a:pPr>
            <a:endParaRPr lang="ru-RU" sz="2000" dirty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3808" y="2555701"/>
            <a:ext cx="9323302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None/>
            </a:pPr>
            <a:r>
              <a:rPr lang="ru-RU" sz="2000" dirty="0" smtClean="0">
                <a:latin typeface="+mn-lt"/>
              </a:rPr>
              <a:t>В </a:t>
            </a:r>
            <a:r>
              <a:rPr lang="en-US" sz="2000" dirty="0" smtClean="0">
                <a:latin typeface="+mn-lt"/>
              </a:rPr>
              <a:t>master-</a:t>
            </a:r>
            <a:r>
              <a:rPr lang="ru-RU" sz="2000" dirty="0" smtClean="0">
                <a:latin typeface="+mn-lt"/>
              </a:rPr>
              <a:t>транзакторах реализованы функции (</a:t>
            </a:r>
            <a:r>
              <a:rPr lang="en-US" sz="2000" dirty="0" smtClean="0">
                <a:solidFill>
                  <a:prstClr val="black"/>
                </a:solidFill>
                <a:latin typeface="+mn-lt"/>
              </a:rPr>
              <a:t>SystemVerilog</a:t>
            </a:r>
            <a:r>
              <a:rPr lang="ru-RU" sz="20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+mn-lt"/>
              </a:rPr>
              <a:t>task</a:t>
            </a:r>
            <a:r>
              <a:rPr lang="ru-RU" sz="2000" dirty="0" smtClean="0">
                <a:latin typeface="+mn-lt"/>
              </a:rPr>
              <a:t>),                вызываемые из адаптера согласно спецификации </a:t>
            </a:r>
            <a:r>
              <a:rPr lang="en-US" sz="2000" dirty="0" smtClean="0">
                <a:latin typeface="+mn-lt"/>
              </a:rPr>
              <a:t>SystemVerilog DPI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977762"/>
              </p:ext>
            </p:extLst>
          </p:nvPr>
        </p:nvGraphicFramePr>
        <p:xfrm>
          <a:off x="8208963" y="1258888"/>
          <a:ext cx="15208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Visio" r:id="rId4" imgW="4190676" imgH="3884690" progId="">
                  <p:embed/>
                </p:oleObj>
              </mc:Choice>
              <mc:Fallback>
                <p:oleObj name="Visio" r:id="rId4" imgW="4190676" imgH="388469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963" y="1258888"/>
                        <a:ext cx="15208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5776" y="323453"/>
            <a:ext cx="9649072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3200" b="1" dirty="0">
                <a:latin typeface="+mn-lt"/>
              </a:rPr>
              <a:t>Унифицированный программный интерфейс</a:t>
            </a:r>
            <a:r>
              <a:rPr lang="ru-RU" sz="3200" b="1" dirty="0" smtClean="0">
                <a:latin typeface="+mn-lt"/>
              </a:rPr>
              <a:t>:</a:t>
            </a:r>
            <a:endParaRPr lang="ru-RU" sz="3200" b="1" dirty="0"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-1" y="683493"/>
            <a:ext cx="10080625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2800" dirty="0">
                <a:latin typeface="+mn-lt"/>
              </a:rPr>
              <a:t>«</a:t>
            </a:r>
            <a:r>
              <a:rPr lang="ru-RU" sz="2800" spc="-100" dirty="0">
                <a:latin typeface="+mn-lt"/>
              </a:rPr>
              <a:t>адаптер функциональной модели – </a:t>
            </a:r>
            <a:r>
              <a:rPr lang="en-US" sz="2800" spc="-100" dirty="0" smtClean="0">
                <a:latin typeface="+mn-lt"/>
              </a:rPr>
              <a:t>master-</a:t>
            </a:r>
            <a:r>
              <a:rPr lang="ru-RU" sz="2800" spc="-100" dirty="0" smtClean="0">
                <a:latin typeface="+mn-lt"/>
              </a:rPr>
              <a:t>транзактор»</a:t>
            </a:r>
            <a:r>
              <a:rPr lang="en-US" sz="2800" spc="-100" dirty="0" smtClean="0">
                <a:latin typeface="+mn-lt"/>
              </a:rPr>
              <a:t>, </a:t>
            </a:r>
            <a:r>
              <a:rPr lang="en-US" sz="2800" u="sng" spc="-100" dirty="0" smtClean="0">
                <a:latin typeface="+mn-lt"/>
              </a:rPr>
              <a:t>DPI-export</a:t>
            </a:r>
            <a:endParaRPr lang="ru-RU" sz="2800" u="sng" spc="-100" dirty="0"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3808" y="1209674"/>
            <a:ext cx="7433448" cy="123110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None/>
            </a:pPr>
            <a:r>
              <a:rPr lang="ru-RU" sz="2000" dirty="0" smtClean="0">
                <a:latin typeface="+mn-lt"/>
              </a:rPr>
              <a:t>Ведущее устройство </a:t>
            </a:r>
            <a:r>
              <a:rPr lang="en-US" sz="2000" dirty="0" smtClean="0">
                <a:latin typeface="+mn-lt"/>
              </a:rPr>
              <a:t>PCI</a:t>
            </a:r>
            <a:r>
              <a:rPr lang="ru-RU" sz="2000" dirty="0" smtClean="0">
                <a:latin typeface="+mn-lt"/>
              </a:rPr>
              <a:t> или </a:t>
            </a:r>
            <a:r>
              <a:rPr lang="en-US" sz="2000" dirty="0">
                <a:latin typeface="+mn-lt"/>
              </a:rPr>
              <a:t>PCIE </a:t>
            </a:r>
            <a:r>
              <a:rPr lang="ru-RU" sz="2000" dirty="0" smtClean="0">
                <a:latin typeface="+mn-lt"/>
              </a:rPr>
              <a:t>запрашивает  чтение или запись и ждет реакции ведомого. Также оно объявляет статус прерывания. Чтобы </a:t>
            </a:r>
            <a:r>
              <a:rPr lang="en-US" sz="2000" dirty="0" smtClean="0">
                <a:latin typeface="+mn-lt"/>
              </a:rPr>
              <a:t>RTL-</a:t>
            </a:r>
            <a:r>
              <a:rPr lang="ru-RU" sz="2000" dirty="0" smtClean="0">
                <a:latin typeface="+mn-lt"/>
              </a:rPr>
              <a:t>часть могла представлять ведущее устройство ею необходимо управлять из адаптера функциональной модели. 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232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42209" y="3491805"/>
            <a:ext cx="9206616" cy="3816424"/>
          </a:xfrm>
          <a:noFill/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master_begin/master_end</a:t>
            </a:r>
            <a:r>
              <a:rPr lang="en-US" sz="2400" dirty="0" smtClean="0">
                <a:latin typeface="+mn-lt"/>
              </a:rPr>
              <a:t> – </a:t>
            </a:r>
            <a:r>
              <a:rPr lang="ru-RU" sz="2400" dirty="0" smtClean="0">
                <a:latin typeface="+mn-lt"/>
              </a:rPr>
              <a:t>инициируют действия </a:t>
            </a:r>
            <a:r>
              <a:rPr lang="ru-RU" sz="2400" dirty="0">
                <a:latin typeface="+mn-lt"/>
              </a:rPr>
              <a:t>адаптера функциональной </a:t>
            </a:r>
            <a:r>
              <a:rPr lang="ru-RU" sz="2400" dirty="0" smtClean="0">
                <a:latin typeface="+mn-lt"/>
              </a:rPr>
              <a:t>модели, необходимые на момент начала</a:t>
            </a:r>
            <a:r>
              <a:rPr lang="en-US" sz="2400" dirty="0" smtClean="0">
                <a:latin typeface="+mn-lt"/>
              </a:rPr>
              <a:t>/</a:t>
            </a:r>
            <a:r>
              <a:rPr lang="ru-RU" sz="2400" dirty="0" smtClean="0">
                <a:latin typeface="+mn-lt"/>
              </a:rPr>
              <a:t>конца </a:t>
            </a:r>
            <a:r>
              <a:rPr lang="en-US" sz="2400" dirty="0" smtClean="0">
                <a:latin typeface="+mn-lt"/>
              </a:rPr>
              <a:t>master-</a:t>
            </a:r>
            <a:r>
              <a:rPr lang="ru-RU" sz="2400" dirty="0" smtClean="0">
                <a:latin typeface="+mn-lt"/>
              </a:rPr>
              <a:t>транзакции.</a:t>
            </a:r>
          </a:p>
          <a:p>
            <a:pPr lvl="0"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update_read_buffer</a:t>
            </a:r>
            <a:r>
              <a:rPr lang="en-US" sz="2400" dirty="0" smtClean="0">
                <a:latin typeface="+mn-lt"/>
              </a:rPr>
              <a:t> –</a:t>
            </a:r>
            <a:r>
              <a:rPr lang="ru-RU" sz="2400" dirty="0" smtClean="0">
                <a:latin typeface="+mn-lt"/>
              </a:rPr>
              <a:t>переписывание данных, принятых в </a:t>
            </a:r>
            <a:r>
              <a:rPr lang="en-US" sz="2400" dirty="0" smtClean="0">
                <a:latin typeface="+mn-lt"/>
              </a:rPr>
              <a:t>master-</a:t>
            </a:r>
            <a:r>
              <a:rPr lang="ru-RU" sz="2400" dirty="0" smtClean="0">
                <a:latin typeface="+mn-lt"/>
              </a:rPr>
              <a:t>транзакции чтения, во временный буфер в адаптере. </a:t>
            </a:r>
          </a:p>
          <a:p>
            <a:pPr lvl="0">
              <a:spcAft>
                <a:spcPts val="30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+mn-lt"/>
              </a:rPr>
              <a:t>create_pci_imitator </a:t>
            </a:r>
            <a:r>
              <a:rPr lang="en-US" sz="2400" dirty="0" smtClean="0">
                <a:latin typeface="+mn-lt"/>
              </a:rPr>
              <a:t>– </a:t>
            </a:r>
            <a:r>
              <a:rPr lang="ru-RU" sz="2400" dirty="0" smtClean="0">
                <a:latin typeface="+mn-lt"/>
              </a:rPr>
              <a:t>вызывается в нулевой момент симуляторного времени </a:t>
            </a:r>
            <a:r>
              <a:rPr lang="en-US" sz="2400" dirty="0">
                <a:latin typeface="Calibri"/>
              </a:rPr>
              <a:t>RTL-</a:t>
            </a:r>
            <a:r>
              <a:rPr lang="ru-RU" sz="2400" dirty="0" smtClean="0">
                <a:latin typeface="Calibri"/>
              </a:rPr>
              <a:t>моделями </a:t>
            </a:r>
            <a:r>
              <a:rPr lang="ru-RU" sz="2400" dirty="0" smtClean="0">
                <a:latin typeface="+mn-lt"/>
              </a:rPr>
              <a:t>каждого </a:t>
            </a:r>
            <a:r>
              <a:rPr lang="en-US" sz="2400" dirty="0" smtClean="0">
                <a:latin typeface="+mn-lt"/>
              </a:rPr>
              <a:t>master-</a:t>
            </a:r>
            <a:r>
              <a:rPr lang="ru-RU" sz="2400" dirty="0" smtClean="0">
                <a:latin typeface="+mn-lt"/>
              </a:rPr>
              <a:t>транзактора, чтобы создать экземпляр </a:t>
            </a:r>
            <a:r>
              <a:rPr lang="en-US" sz="2400" dirty="0" smtClean="0">
                <a:latin typeface="+mn-lt"/>
              </a:rPr>
              <a:t>PCI-</a:t>
            </a:r>
            <a:r>
              <a:rPr lang="ru-RU" sz="2400" dirty="0" smtClean="0">
                <a:latin typeface="+mn-lt"/>
              </a:rPr>
              <a:t>имитатора, передав ему идентификатор и указатели на сторонние функции (из </a:t>
            </a:r>
            <a:r>
              <a:rPr lang="en-US" sz="2400" dirty="0" smtClean="0">
                <a:latin typeface="+mn-lt"/>
              </a:rPr>
              <a:t>DPI-</a:t>
            </a:r>
            <a:r>
              <a:rPr lang="ru-RU" sz="2400" dirty="0" smtClean="0">
                <a:latin typeface="+mn-lt"/>
              </a:rPr>
              <a:t>экспорта).</a:t>
            </a:r>
            <a:endParaRPr lang="ru-RU" sz="2400" dirty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16440" y="1331565"/>
            <a:ext cx="7694448" cy="184665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l">
              <a:buNone/>
            </a:pPr>
            <a:r>
              <a:rPr lang="ru-RU" sz="2400" dirty="0" smtClean="0">
                <a:latin typeface="+mn-lt"/>
              </a:rPr>
              <a:t>При работе </a:t>
            </a:r>
            <a:r>
              <a:rPr lang="en-US" sz="2400" dirty="0" smtClean="0">
                <a:latin typeface="+mn-lt"/>
              </a:rPr>
              <a:t>master-</a:t>
            </a:r>
            <a:r>
              <a:rPr lang="ru-RU" sz="2400" dirty="0" smtClean="0">
                <a:latin typeface="+mn-lt"/>
              </a:rPr>
              <a:t>транзактор должен сообщить в функциональную модель о завершении транзакции. Для этой и других целей реализован набор функций адаптера, предоставляемых </a:t>
            </a:r>
            <a:r>
              <a:rPr lang="en-US" sz="2400" dirty="0" smtClean="0">
                <a:latin typeface="+mn-lt"/>
              </a:rPr>
              <a:t>RTL-</a:t>
            </a:r>
            <a:r>
              <a:rPr lang="ru-RU" sz="2400" dirty="0" smtClean="0">
                <a:latin typeface="+mn-lt"/>
              </a:rPr>
              <a:t>моделям </a:t>
            </a:r>
            <a:r>
              <a:rPr lang="en-US" sz="2400" dirty="0" smtClean="0">
                <a:latin typeface="+mn-lt"/>
              </a:rPr>
              <a:t>master-</a:t>
            </a:r>
            <a:r>
              <a:rPr lang="ru-RU" sz="2400" dirty="0" smtClean="0">
                <a:latin typeface="+mn-lt"/>
              </a:rPr>
              <a:t>транзакторов согласно спецификации </a:t>
            </a:r>
            <a:r>
              <a:rPr lang="en-US" sz="2400" dirty="0" smtClean="0">
                <a:latin typeface="+mn-lt"/>
              </a:rPr>
              <a:t>SystemVerilog DPI.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99822"/>
              </p:ext>
            </p:extLst>
          </p:nvPr>
        </p:nvGraphicFramePr>
        <p:xfrm>
          <a:off x="8208963" y="1258888"/>
          <a:ext cx="15208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Visio" r:id="rId4" imgW="4190676" imgH="3884690" progId="">
                  <p:embed/>
                </p:oleObj>
              </mc:Choice>
              <mc:Fallback>
                <p:oleObj name="Visio" r:id="rId4" imgW="4190676" imgH="388469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963" y="1258888"/>
                        <a:ext cx="15208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Текст 3"/>
          <p:cNvSpPr txBox="1">
            <a:spLocks/>
          </p:cNvSpPr>
          <p:nvPr/>
        </p:nvSpPr>
        <p:spPr>
          <a:xfrm>
            <a:off x="-69379" y="-153566"/>
            <a:ext cx="10153127" cy="720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3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marL="108000" indent="0" algn="ctr">
              <a:spcAft>
                <a:spcPts val="2400"/>
              </a:spcAft>
              <a:buSzPct val="100000"/>
              <a:buNone/>
            </a:pPr>
            <a:r>
              <a:rPr lang="ru-RU" sz="4400" dirty="0" smtClean="0">
                <a:latin typeface="+mj-lt"/>
              </a:rPr>
              <a:t>модули сопряжения </a:t>
            </a:r>
            <a:endParaRPr lang="ru-RU" sz="4400" dirty="0">
              <a:latin typeface="+mj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5776" y="323453"/>
            <a:ext cx="9649072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3200" b="1" dirty="0">
                <a:latin typeface="+mn-lt"/>
              </a:rPr>
              <a:t>Унифицированный программный интерфейс</a:t>
            </a:r>
            <a:r>
              <a:rPr lang="ru-RU" sz="3200" b="1" dirty="0" smtClean="0">
                <a:latin typeface="+mn-lt"/>
              </a:rPr>
              <a:t>:</a:t>
            </a:r>
            <a:endParaRPr lang="ru-RU" sz="3200" b="1" dirty="0"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-1" y="683493"/>
            <a:ext cx="10080625" cy="504056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ru-RU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ru-RU" sz="2800" dirty="0">
                <a:latin typeface="+mn-lt"/>
              </a:rPr>
              <a:t>«</a:t>
            </a:r>
            <a:r>
              <a:rPr lang="ru-RU" sz="2800" spc="-100" dirty="0">
                <a:latin typeface="+mn-lt"/>
              </a:rPr>
              <a:t>адаптер функциональной модели – </a:t>
            </a:r>
            <a:r>
              <a:rPr lang="en-US" sz="2800" spc="-100" dirty="0" smtClean="0">
                <a:latin typeface="+mn-lt"/>
              </a:rPr>
              <a:t>master-</a:t>
            </a:r>
            <a:r>
              <a:rPr lang="ru-RU" sz="2800" spc="-100" dirty="0" smtClean="0">
                <a:latin typeface="+mn-lt"/>
              </a:rPr>
              <a:t>транзактор»</a:t>
            </a:r>
            <a:r>
              <a:rPr lang="en-US" sz="2800" spc="-100" dirty="0" smtClean="0">
                <a:latin typeface="+mn-lt"/>
              </a:rPr>
              <a:t>, </a:t>
            </a:r>
            <a:r>
              <a:rPr lang="en-US" sz="2800" u="sng" spc="-100" dirty="0" smtClean="0">
                <a:latin typeface="+mn-lt"/>
              </a:rPr>
              <a:t>DPI-import</a:t>
            </a:r>
            <a:endParaRPr lang="ru-RU" sz="2800" u="sng" spc="-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162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5875">
          <a:solidFill>
            <a:schemeClr val="tx1">
              <a:lumMod val="65000"/>
              <a:lumOff val="35000"/>
            </a:schemeClr>
          </a:solidFill>
          <a:round/>
          <a:tailEnd type="stealth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13462</TotalTime>
  <Words>1299</Words>
  <Application>Microsoft Office PowerPoint</Application>
  <PresentationFormat>Произвольный</PresentationFormat>
  <Paragraphs>192</Paragraphs>
  <Slides>16</Slides>
  <Notes>12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Default</vt:lpstr>
      <vt:lpstr>D:\!MCST\diploma\Документ65.vsd</vt:lpstr>
      <vt:lpstr>Visio</vt:lpstr>
      <vt:lpstr>Разработка модулей сопряжения  функциональной модели            PCI-устройства  с RTL-моделью КПИ2 </vt:lpstr>
      <vt:lpstr>Презентация PowerPoint</vt:lpstr>
      <vt:lpstr>Презентация PowerPoint</vt:lpstr>
      <vt:lpstr>Презентация PowerPoint</vt:lpstr>
      <vt:lpstr>Адаптер функциональной модели</vt:lpstr>
      <vt:lpstr>Доработка функциональности PCI-имитатора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модулей сопряжения функциональной модели тестового PCI-клиента с  RTL-моделью через порты  PCI и PCIExpress</dc:title>
  <dc:creator>Nikolay</dc:creator>
  <cp:lastModifiedBy>Nikolay</cp:lastModifiedBy>
  <cp:revision>251</cp:revision>
  <dcterms:created xsi:type="dcterms:W3CDTF">2013-06-14T16:29:49Z</dcterms:created>
  <dcterms:modified xsi:type="dcterms:W3CDTF">2013-06-29T12:55:01Z</dcterms:modified>
</cp:coreProperties>
</file>